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2" r:id="rId6"/>
    <p:sldId id="264" r:id="rId7"/>
    <p:sldId id="266" r:id="rId8"/>
    <p:sldId id="274" r:id="rId9"/>
    <p:sldId id="271" r:id="rId10"/>
    <p:sldId id="257" r:id="rId11"/>
    <p:sldId id="265" r:id="rId12"/>
    <p:sldId id="267" r:id="rId13"/>
    <p:sldId id="275" r:id="rId14"/>
    <p:sldId id="258" r:id="rId15"/>
    <p:sldId id="259" r:id="rId16"/>
    <p:sldId id="273" r:id="rId17"/>
    <p:sldId id="261" r:id="rId18"/>
    <p:sldId id="262" r:id="rId19"/>
    <p:sldId id="260" r:id="rId20"/>
    <p:sldId id="263" r:id="rId21"/>
    <p:sldId id="270" r:id="rId22"/>
    <p:sldId id="269" r:id="rId23"/>
    <p:sldId id="268"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5892B-C50D-4177-23CE-F8C5D62895E5}" v="2" dt="2023-02-01T16:09:44.443"/>
    <p1510:client id="{F9F58C5B-5FCE-0A66-B1FB-8EBA26AA22BF}" v="10" dt="2023-02-02T08:09:02.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est" userId="S::ewest@scargill.derbyshire.sch.uk::28cf88da-c30e-4a25-813a-6e6ac65be103" providerId="AD" clId="Web-{F9F58C5B-5FCE-0A66-B1FB-8EBA26AA22BF}"/>
    <pc:docChg chg="modSld">
      <pc:chgData name="Emily West" userId="S::ewest@scargill.derbyshire.sch.uk::28cf88da-c30e-4a25-813a-6e6ac65be103" providerId="AD" clId="Web-{F9F58C5B-5FCE-0A66-B1FB-8EBA26AA22BF}" dt="2023-02-02T08:09:00.829" v="8" actId="20577"/>
      <pc:docMkLst>
        <pc:docMk/>
      </pc:docMkLst>
      <pc:sldChg chg="modSp">
        <pc:chgData name="Emily West" userId="S::ewest@scargill.derbyshire.sch.uk::28cf88da-c30e-4a25-813a-6e6ac65be103" providerId="AD" clId="Web-{F9F58C5B-5FCE-0A66-B1FB-8EBA26AA22BF}" dt="2023-02-02T08:09:00.829" v="8" actId="20577"/>
        <pc:sldMkLst>
          <pc:docMk/>
          <pc:sldMk cId="3941629022" sldId="260"/>
        </pc:sldMkLst>
        <pc:spChg chg="mod">
          <ac:chgData name="Emily West" userId="S::ewest@scargill.derbyshire.sch.uk::28cf88da-c30e-4a25-813a-6e6ac65be103" providerId="AD" clId="Web-{F9F58C5B-5FCE-0A66-B1FB-8EBA26AA22BF}" dt="2023-02-02T08:09:00.829" v="8" actId="20577"/>
          <ac:spMkLst>
            <pc:docMk/>
            <pc:sldMk cId="3941629022" sldId="260"/>
            <ac:spMk id="3" creationId="{00000000-0000-0000-0000-000000000000}"/>
          </ac:spMkLst>
        </pc:spChg>
      </pc:sldChg>
      <pc:sldChg chg="modSp">
        <pc:chgData name="Emily West" userId="S::ewest@scargill.derbyshire.sch.uk::28cf88da-c30e-4a25-813a-6e6ac65be103" providerId="AD" clId="Web-{F9F58C5B-5FCE-0A66-B1FB-8EBA26AA22BF}" dt="2023-02-02T08:08:50.813" v="5" actId="20577"/>
        <pc:sldMkLst>
          <pc:docMk/>
          <pc:sldMk cId="3944587286" sldId="262"/>
        </pc:sldMkLst>
        <pc:spChg chg="mod">
          <ac:chgData name="Emily West" userId="S::ewest@scargill.derbyshire.sch.uk::28cf88da-c30e-4a25-813a-6e6ac65be103" providerId="AD" clId="Web-{F9F58C5B-5FCE-0A66-B1FB-8EBA26AA22BF}" dt="2023-02-02T08:08:50.813" v="5" actId="20577"/>
          <ac:spMkLst>
            <pc:docMk/>
            <pc:sldMk cId="3944587286" sldId="262"/>
            <ac:spMk id="3" creationId="{00000000-0000-0000-0000-000000000000}"/>
          </ac:spMkLst>
        </pc:spChg>
      </pc:sldChg>
    </pc:docChg>
  </pc:docChgLst>
  <pc:docChgLst>
    <pc:chgData name="Emily West" userId="S::ewest@scargill.derbyshire.sch.uk::28cf88da-c30e-4a25-813a-6e6ac65be103" providerId="AD" clId="Web-{B5B5892B-C50D-4177-23CE-F8C5D62895E5}"/>
    <pc:docChg chg="modSld">
      <pc:chgData name="Emily West" userId="S::ewest@scargill.derbyshire.sch.uk::28cf88da-c30e-4a25-813a-6e6ac65be103" providerId="AD" clId="Web-{B5B5892B-C50D-4177-23CE-F8C5D62895E5}" dt="2023-02-01T16:09:44.443" v="1" actId="20577"/>
      <pc:docMkLst>
        <pc:docMk/>
      </pc:docMkLst>
      <pc:sldChg chg="modSp">
        <pc:chgData name="Emily West" userId="S::ewest@scargill.derbyshire.sch.uk::28cf88da-c30e-4a25-813a-6e6ac65be103" providerId="AD" clId="Web-{B5B5892B-C50D-4177-23CE-F8C5D62895E5}" dt="2023-02-01T16:09:44.443" v="1" actId="20577"/>
        <pc:sldMkLst>
          <pc:docMk/>
          <pc:sldMk cId="3690871579" sldId="268"/>
        </pc:sldMkLst>
        <pc:spChg chg="mod">
          <ac:chgData name="Emily West" userId="S::ewest@scargill.derbyshire.sch.uk::28cf88da-c30e-4a25-813a-6e6ac65be103" providerId="AD" clId="Web-{B5B5892B-C50D-4177-23CE-F8C5D62895E5}" dt="2023-02-01T16:09:44.443" v="1" actId="20577"/>
          <ac:spMkLst>
            <pc:docMk/>
            <pc:sldMk cId="3690871579" sldId="26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2/3/2023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2/3/2023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2/3/2023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2/3/2023</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2/3/2023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2/3/2023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2/3/2023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2/3/2023</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2/3/2023</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2/3/2023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322319"/>
            <a:ext cx="10248920" cy="1185095"/>
          </a:xfrm>
        </p:spPr>
        <p:txBody>
          <a:bodyPr/>
          <a:lstStyle/>
          <a:p>
            <a:r>
              <a:rPr lang="en-GB" dirty="0" err="1"/>
              <a:t>Edale</a:t>
            </a:r>
            <a:r>
              <a:rPr lang="en-GB" dirty="0"/>
              <a:t> Peak Centre 2023</a:t>
            </a:r>
            <a:br>
              <a:rPr lang="en-GB" dirty="0"/>
            </a:br>
            <a:r>
              <a:rPr lang="en-GB" dirty="0"/>
              <a:t/>
            </a:r>
            <a:br>
              <a:rPr lang="en-GB" dirty="0"/>
            </a:br>
            <a:r>
              <a:rPr lang="en-GB" sz="2800" dirty="0"/>
              <a:t>Monday 17th April – Wednesday 19th April</a:t>
            </a:r>
            <a:br>
              <a:rPr lang="en-GB" sz="2800" dirty="0"/>
            </a:br>
            <a:r>
              <a:rPr lang="en-GB" sz="2800" dirty="0"/>
              <a:t>Wednesday 19th April – Friday 21</a:t>
            </a:r>
            <a:r>
              <a:rPr lang="en-GB" sz="2800" baseline="30000" dirty="0"/>
              <a:t>st</a:t>
            </a:r>
            <a:r>
              <a:rPr lang="en-GB" sz="2800" dirty="0"/>
              <a:t> April </a:t>
            </a:r>
            <a:r>
              <a:rPr lang="en-GB" dirty="0"/>
              <a:t/>
            </a:r>
            <a:br>
              <a:rPr lang="en-GB" dirty="0"/>
            </a:br>
            <a:endParaRPr lang="en-GB" dirty="0"/>
          </a:p>
        </p:txBody>
      </p:sp>
      <p:sp>
        <p:nvSpPr>
          <p:cNvPr id="3" name="TextBox 2">
            <a:extLst>
              <a:ext uri="{FF2B5EF4-FFF2-40B4-BE49-F238E27FC236}">
                <a16:creationId xmlns:a16="http://schemas.microsoft.com/office/drawing/2014/main" id="{39B4A70A-6418-431C-8E9F-2894CE6A567F}"/>
              </a:ext>
            </a:extLst>
          </p:cNvPr>
          <p:cNvSpPr txBox="1"/>
          <p:nvPr/>
        </p:nvSpPr>
        <p:spPr>
          <a:xfrm>
            <a:off x="2337758" y="4163683"/>
            <a:ext cx="72001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www.peakcentre.org.uk</a:t>
            </a:r>
            <a:endParaRPr lang="en-US" sz="3200" dirty="0"/>
          </a:p>
        </p:txBody>
      </p:sp>
    </p:spTree>
    <p:extLst>
      <p:ext uri="{BB962C8B-B14F-4D97-AF65-F5344CB8AC3E}">
        <p14:creationId xmlns:p14="http://schemas.microsoft.com/office/powerpoint/2010/main" val="375727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outdoor, tree, ground, plant&#10;&#10;Description automatically generated">
            <a:extLst>
              <a:ext uri="{FF2B5EF4-FFF2-40B4-BE49-F238E27FC236}">
                <a16:creationId xmlns:a16="http://schemas.microsoft.com/office/drawing/2014/main" id="{2FD3F55E-A52E-4837-AA8B-84C7F54A32EA}"/>
              </a:ext>
            </a:extLst>
          </p:cNvPr>
          <p:cNvPicPr>
            <a:picLocks noChangeAspect="1"/>
          </p:cNvPicPr>
          <p:nvPr/>
        </p:nvPicPr>
        <p:blipFill>
          <a:blip r:embed="rId2"/>
          <a:stretch>
            <a:fillRect/>
          </a:stretch>
        </p:blipFill>
        <p:spPr>
          <a:xfrm>
            <a:off x="310551" y="313031"/>
            <a:ext cx="3131388" cy="4190352"/>
          </a:xfrm>
          <a:prstGeom prst="rect">
            <a:avLst/>
          </a:prstGeom>
        </p:spPr>
      </p:pic>
      <p:pic>
        <p:nvPicPr>
          <p:cNvPr id="3" name="Picture 3">
            <a:extLst>
              <a:ext uri="{FF2B5EF4-FFF2-40B4-BE49-F238E27FC236}">
                <a16:creationId xmlns:a16="http://schemas.microsoft.com/office/drawing/2014/main" id="{B1EEA372-C4DA-46C3-A2C2-FEEFEEA0459E}"/>
              </a:ext>
            </a:extLst>
          </p:cNvPr>
          <p:cNvPicPr>
            <a:picLocks noChangeAspect="1"/>
          </p:cNvPicPr>
          <p:nvPr/>
        </p:nvPicPr>
        <p:blipFill>
          <a:blip r:embed="rId3"/>
          <a:stretch>
            <a:fillRect/>
          </a:stretch>
        </p:blipFill>
        <p:spPr>
          <a:xfrm>
            <a:off x="6521570" y="306188"/>
            <a:ext cx="5302369" cy="3974001"/>
          </a:xfrm>
          <a:prstGeom prst="rect">
            <a:avLst/>
          </a:prstGeom>
        </p:spPr>
      </p:pic>
      <p:pic>
        <p:nvPicPr>
          <p:cNvPr id="4" name="Picture 4">
            <a:extLst>
              <a:ext uri="{FF2B5EF4-FFF2-40B4-BE49-F238E27FC236}">
                <a16:creationId xmlns:a16="http://schemas.microsoft.com/office/drawing/2014/main" id="{05E5A52E-159F-41D0-B975-1EE1D67C2B85}"/>
              </a:ext>
            </a:extLst>
          </p:cNvPr>
          <p:cNvPicPr>
            <a:picLocks noChangeAspect="1"/>
          </p:cNvPicPr>
          <p:nvPr/>
        </p:nvPicPr>
        <p:blipFill>
          <a:blip r:embed="rId4"/>
          <a:stretch>
            <a:fillRect/>
          </a:stretch>
        </p:blipFill>
        <p:spPr>
          <a:xfrm>
            <a:off x="2999117" y="3009132"/>
            <a:ext cx="5129841" cy="3844604"/>
          </a:xfrm>
          <a:prstGeom prst="rect">
            <a:avLst/>
          </a:prstGeom>
        </p:spPr>
      </p:pic>
      <p:sp>
        <p:nvSpPr>
          <p:cNvPr id="5" name="Smiley Face 4">
            <a:extLst>
              <a:ext uri="{FF2B5EF4-FFF2-40B4-BE49-F238E27FC236}">
                <a16:creationId xmlns:a16="http://schemas.microsoft.com/office/drawing/2014/main" id="{414197DB-443D-4930-B445-4469D018700C}"/>
              </a:ext>
            </a:extLst>
          </p:cNvPr>
          <p:cNvSpPr/>
          <p:nvPr/>
        </p:nvSpPr>
        <p:spPr>
          <a:xfrm>
            <a:off x="6673970" y="1879121"/>
            <a:ext cx="661358" cy="5894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EADA5235-E91B-489A-A85B-6E7BD01EBBD8}"/>
              </a:ext>
            </a:extLst>
          </p:cNvPr>
          <p:cNvSpPr/>
          <p:nvPr/>
        </p:nvSpPr>
        <p:spPr>
          <a:xfrm>
            <a:off x="7751373" y="1259996"/>
            <a:ext cx="733245" cy="67573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miley Face 10">
            <a:extLst>
              <a:ext uri="{FF2B5EF4-FFF2-40B4-BE49-F238E27FC236}">
                <a16:creationId xmlns:a16="http://schemas.microsoft.com/office/drawing/2014/main" id="{EA816D0D-4FAA-4A07-BFE2-558733E93BB2}"/>
              </a:ext>
            </a:extLst>
          </p:cNvPr>
          <p:cNvSpPr/>
          <p:nvPr/>
        </p:nvSpPr>
        <p:spPr>
          <a:xfrm>
            <a:off x="9648286" y="1474758"/>
            <a:ext cx="690113" cy="70449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a:extLst>
              <a:ext uri="{FF2B5EF4-FFF2-40B4-BE49-F238E27FC236}">
                <a16:creationId xmlns:a16="http://schemas.microsoft.com/office/drawing/2014/main" id="{8F6CE844-465F-40EE-A2CB-09D982AD08A0}"/>
              </a:ext>
            </a:extLst>
          </p:cNvPr>
          <p:cNvSpPr/>
          <p:nvPr/>
        </p:nvSpPr>
        <p:spPr>
          <a:xfrm>
            <a:off x="10182045" y="2296064"/>
            <a:ext cx="646981" cy="6469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miley Face 13">
            <a:extLst>
              <a:ext uri="{FF2B5EF4-FFF2-40B4-BE49-F238E27FC236}">
                <a16:creationId xmlns:a16="http://schemas.microsoft.com/office/drawing/2014/main" id="{BEF33457-E2ED-4680-9469-456C3212F9BB}"/>
              </a:ext>
            </a:extLst>
          </p:cNvPr>
          <p:cNvSpPr/>
          <p:nvPr/>
        </p:nvSpPr>
        <p:spPr>
          <a:xfrm>
            <a:off x="5565116" y="4565890"/>
            <a:ext cx="603849" cy="5894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633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Day 2</a:t>
            </a:r>
          </a:p>
        </p:txBody>
      </p:sp>
      <p:sp>
        <p:nvSpPr>
          <p:cNvPr id="3" name="Content Placeholder 2"/>
          <p:cNvSpPr>
            <a:spLocks noGrp="1"/>
          </p:cNvSpPr>
          <p:nvPr>
            <p:ph idx="1"/>
          </p:nvPr>
        </p:nvSpPr>
        <p:spPr/>
        <p:txBody>
          <a:bodyPr/>
          <a:lstStyle/>
          <a:p>
            <a:r>
              <a:rPr lang="en-GB"/>
              <a:t>Wake up at the Peak Centre.</a:t>
            </a:r>
          </a:p>
          <a:p>
            <a:r>
              <a:rPr lang="en-GB"/>
              <a:t>We will be having Breakfast, lunch and tea as a group at the Peak Centre.</a:t>
            </a:r>
          </a:p>
          <a:p>
            <a:r>
              <a:rPr lang="en-GB"/>
              <a:t>Throughout the day the children will be split up into groups taking part in activities such as </a:t>
            </a:r>
            <a:r>
              <a:rPr lang="en-GB" b="1"/>
              <a:t>archery, orienteering, climbing wall, nightline etc.</a:t>
            </a:r>
          </a:p>
          <a:p>
            <a:pPr marL="0" indent="0">
              <a:buNone/>
            </a:pPr>
            <a:endParaRPr lang="en-GB" b="1"/>
          </a:p>
          <a:p>
            <a:endParaRPr lang="en-GB" b="1"/>
          </a:p>
          <a:p>
            <a:endParaRPr lang="en-GB" b="1"/>
          </a:p>
        </p:txBody>
      </p:sp>
    </p:spTree>
    <p:extLst>
      <p:ext uri="{BB962C8B-B14F-4D97-AF65-F5344CB8AC3E}">
        <p14:creationId xmlns:p14="http://schemas.microsoft.com/office/powerpoint/2010/main" val="120004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Day 3</a:t>
            </a:r>
          </a:p>
        </p:txBody>
      </p:sp>
      <p:sp>
        <p:nvSpPr>
          <p:cNvPr id="3" name="Content Placeholder 2"/>
          <p:cNvSpPr>
            <a:spLocks noGrp="1"/>
          </p:cNvSpPr>
          <p:nvPr>
            <p:ph idx="1"/>
          </p:nvPr>
        </p:nvSpPr>
        <p:spPr>
          <a:xfrm>
            <a:off x="1154954" y="2603500"/>
            <a:ext cx="9746128" cy="3949700"/>
          </a:xfrm>
        </p:spPr>
        <p:txBody>
          <a:bodyPr>
            <a:normAutofit/>
          </a:bodyPr>
          <a:lstStyle/>
          <a:p>
            <a:r>
              <a:rPr lang="en-GB"/>
              <a:t>Wake up at Peak Centre.</a:t>
            </a:r>
          </a:p>
          <a:p>
            <a:r>
              <a:rPr lang="en-GB"/>
              <a:t>We assemble in the dining room and have breakfast as a group.</a:t>
            </a:r>
          </a:p>
          <a:p>
            <a:r>
              <a:rPr lang="en-GB"/>
              <a:t>The children will be split into 3 groups again and will be taking part in their final activity whilst the other groups tidy up – swap over.</a:t>
            </a:r>
          </a:p>
          <a:p>
            <a:r>
              <a:rPr lang="en-GB"/>
              <a:t>After the morning activities we will eat as a group before loading our luggage back onto the bus and setting off back for school.</a:t>
            </a:r>
          </a:p>
          <a:p>
            <a:r>
              <a:rPr lang="en-GB"/>
              <a:t>We are aiming to arrive back at school in time for the end of the school day. Your children can be picked up on the playground at the usual time. We will keep you updated on our progress back to school via Twitter or Text Message.</a:t>
            </a:r>
          </a:p>
        </p:txBody>
      </p:sp>
    </p:spTree>
    <p:extLst>
      <p:ext uri="{BB962C8B-B14F-4D97-AF65-F5344CB8AC3E}">
        <p14:creationId xmlns:p14="http://schemas.microsoft.com/office/powerpoint/2010/main" val="354671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2CBF247-8781-443C-8F7B-285513E205EF}"/>
              </a:ext>
            </a:extLst>
          </p:cNvPr>
          <p:cNvPicPr>
            <a:picLocks noChangeAspect="1"/>
          </p:cNvPicPr>
          <p:nvPr/>
        </p:nvPicPr>
        <p:blipFill>
          <a:blip r:embed="rId2"/>
          <a:stretch>
            <a:fillRect/>
          </a:stretch>
        </p:blipFill>
        <p:spPr>
          <a:xfrm>
            <a:off x="6521570" y="686842"/>
            <a:ext cx="4353464" cy="5829371"/>
          </a:xfrm>
          <a:prstGeom prst="rect">
            <a:avLst/>
          </a:prstGeom>
        </p:spPr>
      </p:pic>
      <p:sp>
        <p:nvSpPr>
          <p:cNvPr id="8" name="Title 7">
            <a:extLst>
              <a:ext uri="{FF2B5EF4-FFF2-40B4-BE49-F238E27FC236}">
                <a16:creationId xmlns:a16="http://schemas.microsoft.com/office/drawing/2014/main" id="{0AE30F3D-CC9A-41E4-AA3C-F8DBF00381BD}"/>
              </a:ext>
            </a:extLst>
          </p:cNvPr>
          <p:cNvSpPr>
            <a:spLocks noGrp="1"/>
          </p:cNvSpPr>
          <p:nvPr>
            <p:ph type="title"/>
          </p:nvPr>
        </p:nvSpPr>
        <p:spPr>
          <a:xfrm>
            <a:off x="1054313" y="815517"/>
            <a:ext cx="8761413" cy="706964"/>
          </a:xfrm>
        </p:spPr>
        <p:txBody>
          <a:bodyPr/>
          <a:lstStyle/>
          <a:p>
            <a:r>
              <a:rPr lang="en-GB" dirty="0"/>
              <a:t>Meals</a:t>
            </a:r>
          </a:p>
        </p:txBody>
      </p:sp>
      <p:sp>
        <p:nvSpPr>
          <p:cNvPr id="9" name="Content Placeholder 8">
            <a:extLst>
              <a:ext uri="{FF2B5EF4-FFF2-40B4-BE49-F238E27FC236}">
                <a16:creationId xmlns:a16="http://schemas.microsoft.com/office/drawing/2014/main" id="{DC89120B-6149-48D8-B23E-016064876FED}"/>
              </a:ext>
            </a:extLst>
          </p:cNvPr>
          <p:cNvSpPr>
            <a:spLocks noGrp="1"/>
          </p:cNvSpPr>
          <p:nvPr>
            <p:ph idx="1"/>
          </p:nvPr>
        </p:nvSpPr>
        <p:spPr>
          <a:xfrm>
            <a:off x="809898" y="2502859"/>
            <a:ext cx="5145056" cy="3416300"/>
          </a:xfrm>
        </p:spPr>
        <p:txBody>
          <a:bodyPr vert="horz" lIns="91440" tIns="45720" rIns="91440" bIns="45720" rtlCol="0" anchor="t">
            <a:normAutofit fontScale="92500" lnSpcReduction="10000"/>
          </a:bodyPr>
          <a:lstStyle/>
          <a:p>
            <a:r>
              <a:rPr lang="en-GB" dirty="0"/>
              <a:t>Food is freshly prepared for us.</a:t>
            </a:r>
          </a:p>
          <a:p>
            <a:r>
              <a:rPr lang="en-GB"/>
              <a:t>Eat in tables encouraging good table manners and conversation.</a:t>
            </a:r>
          </a:p>
          <a:p>
            <a:r>
              <a:rPr lang="en-GB" dirty="0"/>
              <a:t>Breakfast – </a:t>
            </a:r>
            <a:r>
              <a:rPr lang="en-GB"/>
              <a:t>cereals and toast</a:t>
            </a:r>
          </a:p>
          <a:p>
            <a:r>
              <a:rPr lang="en-GB" dirty="0"/>
              <a:t>Lunch – sandwiches, fruit, crisps, </a:t>
            </a:r>
            <a:r>
              <a:rPr lang="en-GB"/>
              <a:t>biscuit</a:t>
            </a:r>
            <a:endParaRPr lang="en-GB" dirty="0"/>
          </a:p>
          <a:p>
            <a:r>
              <a:rPr lang="en-GB"/>
              <a:t>Dinner – cooked meal and pudding</a:t>
            </a:r>
          </a:p>
          <a:p>
            <a:pPr marL="0" indent="0">
              <a:buNone/>
            </a:pPr>
            <a:endParaRPr lang="en-GB" dirty="0"/>
          </a:p>
          <a:p>
            <a:pPr marL="0" indent="0">
              <a:buNone/>
            </a:pPr>
            <a:r>
              <a:rPr lang="en-GB"/>
              <a:t>Plenty of drinks throughout the day.</a:t>
            </a:r>
            <a:endParaRPr lang="en-GB" dirty="0"/>
          </a:p>
          <a:p>
            <a:pPr marL="0" indent="0">
              <a:buNone/>
            </a:pPr>
            <a:r>
              <a:rPr lang="en-GB" dirty="0"/>
              <a:t>Encourage trying things but there's always </a:t>
            </a:r>
            <a:r>
              <a:rPr lang="en-GB"/>
              <a:t>alternatives if needed.</a:t>
            </a:r>
            <a:endParaRPr lang="en-GB" dirty="0"/>
          </a:p>
        </p:txBody>
      </p:sp>
      <p:sp>
        <p:nvSpPr>
          <p:cNvPr id="3" name="Smiley Face 2"/>
          <p:cNvSpPr/>
          <p:nvPr/>
        </p:nvSpPr>
        <p:spPr>
          <a:xfrm>
            <a:off x="6927273" y="1967345"/>
            <a:ext cx="651163" cy="7065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p:cNvSpPr/>
          <p:nvPr/>
        </p:nvSpPr>
        <p:spPr>
          <a:xfrm>
            <a:off x="6927272" y="2894945"/>
            <a:ext cx="651163" cy="7065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p:cNvSpPr/>
          <p:nvPr/>
        </p:nvSpPr>
        <p:spPr>
          <a:xfrm>
            <a:off x="9164563" y="1614054"/>
            <a:ext cx="651163" cy="7065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miley Face 9"/>
          <p:cNvSpPr/>
          <p:nvPr/>
        </p:nvSpPr>
        <p:spPr>
          <a:xfrm>
            <a:off x="9815726" y="2058918"/>
            <a:ext cx="651163" cy="7065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105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Kit List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b="1"/>
              <a:t>In a small rucksack</a:t>
            </a:r>
          </a:p>
          <a:p>
            <a:pPr lvl="0"/>
            <a:r>
              <a:rPr lang="en-GB" b="1"/>
              <a:t>Refillable water bottle.</a:t>
            </a:r>
          </a:p>
          <a:p>
            <a:pPr lvl="0"/>
            <a:r>
              <a:rPr lang="en-GB" b="1"/>
              <a:t>Inhaler (if needed). Any other medication must be handed straight to class teacher.</a:t>
            </a:r>
          </a:p>
          <a:p>
            <a:pPr lvl="0"/>
            <a:r>
              <a:rPr lang="en-GB" b="1" i="1"/>
              <a:t>NO mobile phones, tablets or other electronic games.</a:t>
            </a:r>
          </a:p>
          <a:p>
            <a:pPr lvl="0"/>
            <a:r>
              <a:rPr lang="en-GB" b="1" i="1"/>
              <a:t>Small game, notepad or book</a:t>
            </a:r>
            <a:endParaRPr lang="en-GB" b="1"/>
          </a:p>
          <a:p>
            <a:r>
              <a:rPr lang="en-GB" b="1" u="sng"/>
              <a:t>Packed lunch for the first day in a disposable bag.</a:t>
            </a:r>
          </a:p>
        </p:txBody>
      </p:sp>
    </p:spTree>
    <p:extLst>
      <p:ext uri="{BB962C8B-B14F-4D97-AF65-F5344CB8AC3E}">
        <p14:creationId xmlns:p14="http://schemas.microsoft.com/office/powerpoint/2010/main" val="230570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Kit List</a:t>
            </a:r>
          </a:p>
        </p:txBody>
      </p:sp>
      <p:sp>
        <p:nvSpPr>
          <p:cNvPr id="3" name="Content Placeholder 2"/>
          <p:cNvSpPr>
            <a:spLocks noGrp="1"/>
          </p:cNvSpPr>
          <p:nvPr>
            <p:ph idx="1"/>
          </p:nvPr>
        </p:nvSpPr>
        <p:spPr>
          <a:xfrm>
            <a:off x="437070" y="2142952"/>
            <a:ext cx="10538085" cy="4871803"/>
          </a:xfrm>
        </p:spPr>
        <p:txBody>
          <a:bodyPr vert="horz" lIns="91440" tIns="45720" rIns="91440" bIns="45720" rtlCol="0" anchor="t">
            <a:normAutofit fontScale="85000" lnSpcReduction="20000"/>
          </a:bodyPr>
          <a:lstStyle/>
          <a:p>
            <a:pPr marL="0" indent="0">
              <a:buNone/>
            </a:pPr>
            <a:r>
              <a:rPr lang="en-GB" sz="2100" b="1" dirty="0"/>
              <a:t>In a larger rucksack or holdall</a:t>
            </a:r>
          </a:p>
          <a:p>
            <a:pPr lvl="0"/>
            <a:r>
              <a:rPr lang="en-GB" sz="2100" b="1" dirty="0"/>
              <a:t>Coat suitable for outdoor activities, waterproof trousers and walking books are provided by the centre if necessary.</a:t>
            </a:r>
          </a:p>
          <a:p>
            <a:pPr lvl="0"/>
            <a:r>
              <a:rPr lang="en-GB" sz="2100" b="1" dirty="0"/>
              <a:t>Trainers suitable for outdoor (possibly muddy) activities.</a:t>
            </a:r>
          </a:p>
          <a:p>
            <a:pPr lvl="0"/>
            <a:r>
              <a:rPr lang="en-GB" sz="2100" b="1" dirty="0"/>
              <a:t>Woolly or sun hat depending on the weather as it could be either really chilly or very warm!</a:t>
            </a:r>
          </a:p>
          <a:p>
            <a:pPr lvl="0"/>
            <a:r>
              <a:rPr lang="en-GB" sz="2100" b="1" dirty="0"/>
              <a:t>Ankle socks not trainer socks.</a:t>
            </a:r>
          </a:p>
          <a:p>
            <a:pPr lvl="0"/>
            <a:r>
              <a:rPr lang="en-GB" sz="2100" b="1" dirty="0"/>
              <a:t>Enough comfortable clothes for the stay, allowing for an extra outfit in case of mud/rain! Things like jeans, joggers, leggings, long sleeved tops, sweatshirts, fleeces</a:t>
            </a:r>
          </a:p>
          <a:p>
            <a:pPr lvl="0"/>
            <a:r>
              <a:rPr lang="en-GB" sz="2100" b="1" dirty="0"/>
              <a:t>Towel and toiletries.</a:t>
            </a:r>
          </a:p>
          <a:p>
            <a:pPr lvl="0"/>
            <a:r>
              <a:rPr lang="en-GB" sz="2100" b="1" dirty="0"/>
              <a:t>Pyjamas</a:t>
            </a:r>
          </a:p>
          <a:p>
            <a:pPr lvl="0"/>
            <a:r>
              <a:rPr lang="en-GB" sz="2100" b="1" dirty="0"/>
              <a:t>Indoor shoes, PE trainers are perfect – not slippers as they will be worn for indoor activities</a:t>
            </a:r>
          </a:p>
          <a:p>
            <a:r>
              <a:rPr lang="en-GB" sz="2100" b="1" dirty="0"/>
              <a:t>Anything you need to sleep with like teddy or book!!! </a:t>
            </a:r>
          </a:p>
          <a:p>
            <a:pPr lvl="0"/>
            <a:r>
              <a:rPr lang="en-GB" sz="2100" b="1" i="1" dirty="0"/>
              <a:t>NO sweets, chocolate, drinks</a:t>
            </a:r>
            <a:endParaRPr lang="en-GB" sz="2100" b="1"/>
          </a:p>
          <a:p>
            <a:r>
              <a:rPr lang="en-GB" sz="2100" b="1" i="1" dirty="0"/>
              <a:t>PLEASE ENSURE YOUR CHILD’S NAME IS ON EVERYTHING!</a:t>
            </a:r>
            <a:endParaRPr lang="en-GB" sz="2100" b="1"/>
          </a:p>
          <a:p>
            <a:endParaRPr lang="en-GB"/>
          </a:p>
        </p:txBody>
      </p:sp>
    </p:spTree>
    <p:extLst>
      <p:ext uri="{BB962C8B-B14F-4D97-AF65-F5344CB8AC3E}">
        <p14:creationId xmlns:p14="http://schemas.microsoft.com/office/powerpoint/2010/main" val="394458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Things to consider</a:t>
            </a:r>
          </a:p>
        </p:txBody>
      </p:sp>
      <p:sp>
        <p:nvSpPr>
          <p:cNvPr id="3" name="Content Placeholder 2"/>
          <p:cNvSpPr>
            <a:spLocks noGrp="1"/>
          </p:cNvSpPr>
          <p:nvPr>
            <p:ph idx="1"/>
          </p:nvPr>
        </p:nvSpPr>
        <p:spPr/>
        <p:txBody>
          <a:bodyPr vert="horz" lIns="91440" tIns="45720" rIns="91440" bIns="45720" rtlCol="0" anchor="t">
            <a:normAutofit/>
          </a:bodyPr>
          <a:lstStyle/>
          <a:p>
            <a:r>
              <a:rPr lang="en-GB" b="1" dirty="0"/>
              <a:t>Size of luggage </a:t>
            </a:r>
            <a:r>
              <a:rPr lang="en-GB" dirty="0"/>
              <a:t>– The children have to be able to carry their own luggage from the car park to the Peak Centre. </a:t>
            </a:r>
          </a:p>
          <a:p>
            <a:r>
              <a:rPr lang="en-GB" b="1" dirty="0"/>
              <a:t>Medication – </a:t>
            </a:r>
            <a:r>
              <a:rPr lang="en-GB" dirty="0"/>
              <a:t>Any medication your child requires needs to be highlighted on the medical forms, please update us if anything changes between filling in the form and the day we leave. If you are sending medication to Edale it needs to be given to a member of staff on the morning of the trip, labelled clearly with the child’s name and dosage amounts.</a:t>
            </a:r>
          </a:p>
          <a:p>
            <a:endParaRPr lang="en-GB"/>
          </a:p>
        </p:txBody>
      </p:sp>
    </p:spTree>
    <p:extLst>
      <p:ext uri="{BB962C8B-B14F-4D97-AF65-F5344CB8AC3E}">
        <p14:creationId xmlns:p14="http://schemas.microsoft.com/office/powerpoint/2010/main" val="39416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Groups</a:t>
            </a:r>
          </a:p>
        </p:txBody>
      </p:sp>
      <p:sp>
        <p:nvSpPr>
          <p:cNvPr id="3" name="Content Placeholder 2"/>
          <p:cNvSpPr>
            <a:spLocks noGrp="1"/>
          </p:cNvSpPr>
          <p:nvPr>
            <p:ph idx="1"/>
          </p:nvPr>
        </p:nvSpPr>
        <p:spPr>
          <a:xfrm>
            <a:off x="1154954" y="2603500"/>
            <a:ext cx="9909286" cy="3771174"/>
          </a:xfrm>
        </p:spPr>
        <p:txBody>
          <a:bodyPr vert="horz" lIns="91440" tIns="45720" rIns="91440" bIns="45720" rtlCol="0" anchor="t">
            <a:normAutofit/>
          </a:bodyPr>
          <a:lstStyle/>
          <a:p>
            <a:r>
              <a:rPr lang="en-GB" dirty="0"/>
              <a:t>Children will be in a dining room group, a bedroom group and 2 different activity group so will get a chance to be with all their classmates.</a:t>
            </a:r>
          </a:p>
          <a:p>
            <a:r>
              <a:rPr lang="en-GB" dirty="0"/>
              <a:t>We will choose these based on our knowledge of the children’s friendships and behaviour.</a:t>
            </a:r>
          </a:p>
          <a:p>
            <a:r>
              <a:rPr lang="en-GB" dirty="0"/>
              <a:t>We will not share groups until we arrive in </a:t>
            </a:r>
            <a:r>
              <a:rPr lang="en-GB" dirty="0" err="1"/>
              <a:t>Edale</a:t>
            </a:r>
            <a:r>
              <a:rPr lang="en-GB" dirty="0"/>
              <a:t>.</a:t>
            </a:r>
          </a:p>
        </p:txBody>
      </p:sp>
    </p:spTree>
    <p:extLst>
      <p:ext uri="{BB962C8B-B14F-4D97-AF65-F5344CB8AC3E}">
        <p14:creationId xmlns:p14="http://schemas.microsoft.com/office/powerpoint/2010/main" val="101396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Before we go</a:t>
            </a:r>
          </a:p>
        </p:txBody>
      </p:sp>
      <p:sp>
        <p:nvSpPr>
          <p:cNvPr id="3" name="Content Placeholder 2"/>
          <p:cNvSpPr>
            <a:spLocks noGrp="1"/>
          </p:cNvSpPr>
          <p:nvPr>
            <p:ph idx="1"/>
          </p:nvPr>
        </p:nvSpPr>
        <p:spPr>
          <a:xfrm>
            <a:off x="1154954" y="2603500"/>
            <a:ext cx="9909286" cy="3771174"/>
          </a:xfrm>
        </p:spPr>
        <p:txBody>
          <a:bodyPr vert="horz" lIns="91440" tIns="45720" rIns="91440" bIns="45720" rtlCol="0" anchor="t">
            <a:normAutofit/>
          </a:bodyPr>
          <a:lstStyle/>
          <a:p>
            <a:r>
              <a:rPr lang="en-GB" dirty="0"/>
              <a:t>Children will not have lights on at night, the doors are fire doors so they cannot be propped open. Between now and when we go, please get your child used to sleeping without a light, music playing or a screen in the room gradually.</a:t>
            </a:r>
          </a:p>
          <a:p>
            <a:r>
              <a:rPr lang="en-GB" dirty="0"/>
              <a:t>Children will be expected to make their own beds – with help – if they could practice that would be brilliant.</a:t>
            </a:r>
          </a:p>
          <a:p>
            <a:r>
              <a:rPr lang="en-GB" dirty="0"/>
              <a:t>Same with shoelaces!</a:t>
            </a:r>
          </a:p>
        </p:txBody>
      </p:sp>
    </p:spTree>
    <p:extLst>
      <p:ext uri="{BB962C8B-B14F-4D97-AF65-F5344CB8AC3E}">
        <p14:creationId xmlns:p14="http://schemas.microsoft.com/office/powerpoint/2010/main" val="353173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Paperwork</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We will send home forms as soon as we have gauged numbers.</a:t>
            </a:r>
          </a:p>
          <a:p>
            <a:r>
              <a:rPr lang="en-GB" dirty="0"/>
              <a:t>It must be fully filled in or we will have to return it.</a:t>
            </a:r>
          </a:p>
          <a:p>
            <a:r>
              <a:rPr lang="en-GB" dirty="0"/>
              <a:t>If there are any changes between now and going to </a:t>
            </a:r>
            <a:r>
              <a:rPr lang="en-GB" dirty="0" err="1"/>
              <a:t>Edale</a:t>
            </a:r>
            <a:r>
              <a:rPr lang="en-GB" dirty="0"/>
              <a:t> please inform us and if need be complete another medical form or it can be amended.</a:t>
            </a:r>
          </a:p>
        </p:txBody>
      </p:sp>
    </p:spTree>
    <p:extLst>
      <p:ext uri="{BB962C8B-B14F-4D97-AF65-F5344CB8AC3E}">
        <p14:creationId xmlns:p14="http://schemas.microsoft.com/office/powerpoint/2010/main" val="385744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B846D124-7E56-423B-AAE2-2A466D74C5B1}"/>
              </a:ext>
            </a:extLst>
          </p:cNvPr>
          <p:cNvPicPr>
            <a:picLocks noChangeAspect="1"/>
          </p:cNvPicPr>
          <p:nvPr/>
        </p:nvPicPr>
        <p:blipFill rotWithShape="1">
          <a:blip r:embed="rId2"/>
          <a:srcRect t="290" b="17892"/>
          <a:stretch/>
        </p:blipFill>
        <p:spPr>
          <a:xfrm>
            <a:off x="20" y="10"/>
            <a:ext cx="12191980" cy="6857990"/>
          </a:xfrm>
          <a:prstGeom prst="rect">
            <a:avLst/>
          </a:prstGeom>
        </p:spPr>
      </p:pic>
    </p:spTree>
    <p:extLst>
      <p:ext uri="{BB962C8B-B14F-4D97-AF65-F5344CB8AC3E}">
        <p14:creationId xmlns:p14="http://schemas.microsoft.com/office/powerpoint/2010/main" val="54832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Contact</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We will endeavour to text and Tweet as often as possible during the trip but the </a:t>
            </a:r>
            <a:r>
              <a:rPr lang="en-GB" dirty="0" err="1"/>
              <a:t>wifi</a:t>
            </a:r>
            <a:r>
              <a:rPr lang="en-GB" dirty="0"/>
              <a:t> is a little patchy</a:t>
            </a:r>
          </a:p>
          <a:p>
            <a:r>
              <a:rPr lang="en-GB" dirty="0"/>
              <a:t>Not all groups will have an iPad for photos all the time so don’t panic if you don’t see your child in a photo – it doesn’t mean we’ve lost them!</a:t>
            </a:r>
          </a:p>
          <a:p>
            <a:r>
              <a:rPr lang="en-GB" dirty="0"/>
              <a:t>Miss West, Miss Gavagan and Mr Ord will be in have direct contact with Mrs Hallsworth and/or Mr Hetherington whenever needed.</a:t>
            </a:r>
          </a:p>
          <a:p>
            <a:pPr marL="0" indent="0">
              <a:buNone/>
            </a:pPr>
            <a:endParaRPr lang="en-GB" dirty="0"/>
          </a:p>
        </p:txBody>
      </p:sp>
    </p:spTree>
    <p:extLst>
      <p:ext uri="{BB962C8B-B14F-4D97-AF65-F5344CB8AC3E}">
        <p14:creationId xmlns:p14="http://schemas.microsoft.com/office/powerpoint/2010/main" val="3690871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Please either see your child’s class teacher at school or email </a:t>
            </a:r>
          </a:p>
          <a:p>
            <a:pPr marL="0" indent="0" algn="ctr">
              <a:buNone/>
            </a:pPr>
            <a:r>
              <a:rPr lang="en-GB" u="sng" dirty="0"/>
              <a:t>year3-4department@scargill.derbyshire.sch.uk</a:t>
            </a:r>
          </a:p>
          <a:p>
            <a:pPr marL="0" indent="0">
              <a:buNone/>
            </a:pPr>
            <a:endParaRPr lang="en-GB" dirty="0"/>
          </a:p>
        </p:txBody>
      </p:sp>
    </p:spTree>
    <p:extLst>
      <p:ext uri="{BB962C8B-B14F-4D97-AF65-F5344CB8AC3E}">
        <p14:creationId xmlns:p14="http://schemas.microsoft.com/office/powerpoint/2010/main" val="146312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3" y="1477735"/>
            <a:ext cx="12186557" cy="3655967"/>
          </a:xfrm>
          <a:prstGeom prst="rect">
            <a:avLst/>
          </a:prstGeom>
        </p:spPr>
      </p:pic>
    </p:spTree>
    <p:extLst>
      <p:ext uri="{BB962C8B-B14F-4D97-AF65-F5344CB8AC3E}">
        <p14:creationId xmlns:p14="http://schemas.microsoft.com/office/powerpoint/2010/main" val="280151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6043747" cy="4532811"/>
          </a:xfrm>
          <a:prstGeom prst="rect">
            <a:avLst/>
          </a:prstGeom>
        </p:spPr>
      </p:pic>
      <p:pic>
        <p:nvPicPr>
          <p:cNvPr id="3" name="Picture 2"/>
          <p:cNvPicPr>
            <a:picLocks noChangeAspect="1"/>
          </p:cNvPicPr>
          <p:nvPr/>
        </p:nvPicPr>
        <p:blipFill>
          <a:blip r:embed="rId3"/>
          <a:stretch>
            <a:fillRect/>
          </a:stretch>
        </p:blipFill>
        <p:spPr>
          <a:xfrm>
            <a:off x="5694500" y="699272"/>
            <a:ext cx="6270173" cy="4702630"/>
          </a:xfrm>
          <a:prstGeom prst="rect">
            <a:avLst/>
          </a:prstGeom>
        </p:spPr>
      </p:pic>
      <p:pic>
        <p:nvPicPr>
          <p:cNvPr id="4" name="Picture 4" descr="Bunk beds in a room&#10;&#10;Description automatically generated">
            <a:extLst>
              <a:ext uri="{FF2B5EF4-FFF2-40B4-BE49-F238E27FC236}">
                <a16:creationId xmlns:a16="http://schemas.microsoft.com/office/drawing/2014/main" id="{8A5E7D02-876C-4041-B45F-9A492C1C4B92}"/>
              </a:ext>
            </a:extLst>
          </p:cNvPr>
          <p:cNvPicPr>
            <a:picLocks noChangeAspect="1"/>
          </p:cNvPicPr>
          <p:nvPr/>
        </p:nvPicPr>
        <p:blipFill>
          <a:blip r:embed="rId4"/>
          <a:stretch>
            <a:fillRect/>
          </a:stretch>
        </p:blipFill>
        <p:spPr>
          <a:xfrm>
            <a:off x="1518249" y="3219810"/>
            <a:ext cx="4756030" cy="3581400"/>
          </a:xfrm>
          <a:prstGeom prst="rect">
            <a:avLst/>
          </a:prstGeom>
        </p:spPr>
      </p:pic>
    </p:spTree>
    <p:extLst>
      <p:ext uri="{BB962C8B-B14F-4D97-AF65-F5344CB8AC3E}">
        <p14:creationId xmlns:p14="http://schemas.microsoft.com/office/powerpoint/2010/main" val="216896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10;&#10;Description automatically generated">
            <a:extLst>
              <a:ext uri="{FF2B5EF4-FFF2-40B4-BE49-F238E27FC236}">
                <a16:creationId xmlns:a16="http://schemas.microsoft.com/office/drawing/2014/main" id="{33A7BA5A-293E-4009-BC75-DA8C0E318BAD}"/>
              </a:ext>
            </a:extLst>
          </p:cNvPr>
          <p:cNvPicPr>
            <a:picLocks noChangeAspect="1"/>
          </p:cNvPicPr>
          <p:nvPr/>
        </p:nvPicPr>
        <p:blipFill>
          <a:blip r:embed="rId2"/>
          <a:stretch>
            <a:fillRect/>
          </a:stretch>
        </p:blipFill>
        <p:spPr>
          <a:xfrm>
            <a:off x="1848928" y="329960"/>
            <a:ext cx="8264105" cy="6212456"/>
          </a:xfrm>
          <a:prstGeom prst="rect">
            <a:avLst/>
          </a:prstGeom>
        </p:spPr>
      </p:pic>
    </p:spTree>
    <p:extLst>
      <p:ext uri="{BB962C8B-B14F-4D97-AF65-F5344CB8AC3E}">
        <p14:creationId xmlns:p14="http://schemas.microsoft.com/office/powerpoint/2010/main" val="368868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3FEAF12D-EC3A-4161-8DB3-50C07AFFC797}"/>
              </a:ext>
            </a:extLst>
          </p:cNvPr>
          <p:cNvPicPr>
            <a:picLocks noChangeAspect="1"/>
          </p:cNvPicPr>
          <p:nvPr/>
        </p:nvPicPr>
        <p:blipFill rotWithShape="1">
          <a:blip r:embed="rId2"/>
          <a:srcRect b="20495"/>
          <a:stretch/>
        </p:blipFill>
        <p:spPr>
          <a:xfrm>
            <a:off x="20" y="10"/>
            <a:ext cx="12191980" cy="6857990"/>
          </a:xfrm>
          <a:prstGeom prst="rect">
            <a:avLst/>
          </a:prstGeom>
        </p:spPr>
      </p:pic>
    </p:spTree>
    <p:extLst>
      <p:ext uri="{BB962C8B-B14F-4D97-AF65-F5344CB8AC3E}">
        <p14:creationId xmlns:p14="http://schemas.microsoft.com/office/powerpoint/2010/main" val="371565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5" y="790788"/>
            <a:ext cx="9772676" cy="706964"/>
          </a:xfrm>
        </p:spPr>
        <p:txBody>
          <a:bodyPr/>
          <a:lstStyle/>
          <a:p>
            <a:r>
              <a:rPr lang="en-GB"/>
              <a:t/>
            </a:r>
            <a:br>
              <a:rPr lang="en-GB"/>
            </a:br>
            <a:endParaRPr lang="en-GB"/>
          </a:p>
        </p:txBody>
      </p:sp>
      <p:sp>
        <p:nvSpPr>
          <p:cNvPr id="3" name="Content Placeholder 2"/>
          <p:cNvSpPr>
            <a:spLocks noGrp="1"/>
          </p:cNvSpPr>
          <p:nvPr>
            <p:ph idx="1"/>
          </p:nvPr>
        </p:nvSpPr>
        <p:spPr/>
        <p:txBody>
          <a:bodyPr>
            <a:normAutofit/>
          </a:bodyPr>
          <a:lstStyle/>
          <a:p>
            <a:r>
              <a:rPr lang="en-GB"/>
              <a:t>Arrive at school as usual.</a:t>
            </a:r>
          </a:p>
          <a:p>
            <a:r>
              <a:rPr lang="en-GB"/>
              <a:t>Leave suitcases and luggage in the Old Hall</a:t>
            </a:r>
          </a:p>
          <a:p>
            <a:r>
              <a:rPr lang="en-GB"/>
              <a:t>Leave for </a:t>
            </a:r>
            <a:r>
              <a:rPr lang="en-GB" err="1"/>
              <a:t>Edale</a:t>
            </a:r>
            <a:r>
              <a:rPr lang="en-GB"/>
              <a:t> later in the morning.</a:t>
            </a:r>
          </a:p>
          <a:p>
            <a:r>
              <a:rPr lang="en-GB"/>
              <a:t>Arrive at Peak Centre around Midday.</a:t>
            </a:r>
          </a:p>
          <a:p>
            <a:r>
              <a:rPr lang="en-GB"/>
              <a:t>Settle into rooms and have safety talk with PC staff including fire drills, making beds, unpacking clothes and exploring the PC.</a:t>
            </a:r>
          </a:p>
          <a:p>
            <a:r>
              <a:rPr lang="en-GB"/>
              <a:t>Start activities</a:t>
            </a:r>
          </a:p>
        </p:txBody>
      </p:sp>
      <p:sp>
        <p:nvSpPr>
          <p:cNvPr id="4" name="Title 1"/>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Day 1</a:t>
            </a:r>
          </a:p>
        </p:txBody>
      </p:sp>
    </p:spTree>
    <p:extLst>
      <p:ext uri="{BB962C8B-B14F-4D97-AF65-F5344CB8AC3E}">
        <p14:creationId xmlns:p14="http://schemas.microsoft.com/office/powerpoint/2010/main" val="410495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159829" cy="6883212"/>
          </a:xfrm>
          <a:prstGeom prst="rect">
            <a:avLst/>
          </a:prstGeom>
        </p:spPr>
      </p:pic>
      <p:pic>
        <p:nvPicPr>
          <p:cNvPr id="3" name="Picture 2"/>
          <p:cNvPicPr>
            <a:picLocks noChangeAspect="1"/>
          </p:cNvPicPr>
          <p:nvPr/>
        </p:nvPicPr>
        <p:blipFill>
          <a:blip r:embed="rId3"/>
          <a:stretch>
            <a:fillRect/>
          </a:stretch>
        </p:blipFill>
        <p:spPr>
          <a:xfrm>
            <a:off x="5159828" y="809440"/>
            <a:ext cx="7019109" cy="5264332"/>
          </a:xfrm>
          <a:prstGeom prst="rect">
            <a:avLst/>
          </a:prstGeom>
        </p:spPr>
      </p:pic>
    </p:spTree>
    <p:extLst>
      <p:ext uri="{BB962C8B-B14F-4D97-AF65-F5344CB8AC3E}">
        <p14:creationId xmlns:p14="http://schemas.microsoft.com/office/powerpoint/2010/main" val="31856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352674" cy="4023360"/>
          </a:xfrm>
          <a:prstGeom prst="rect">
            <a:avLst/>
          </a:prstGeom>
        </p:spPr>
      </p:pic>
      <p:pic>
        <p:nvPicPr>
          <p:cNvPr id="3" name="Picture 2"/>
          <p:cNvPicPr>
            <a:picLocks noChangeAspect="1"/>
          </p:cNvPicPr>
          <p:nvPr/>
        </p:nvPicPr>
        <p:blipFill>
          <a:blip r:embed="rId3"/>
          <a:stretch>
            <a:fillRect/>
          </a:stretch>
        </p:blipFill>
        <p:spPr>
          <a:xfrm>
            <a:off x="6810102" y="836021"/>
            <a:ext cx="5050972" cy="3788229"/>
          </a:xfrm>
          <a:prstGeom prst="rect">
            <a:avLst/>
          </a:prstGeom>
        </p:spPr>
      </p:pic>
      <p:pic>
        <p:nvPicPr>
          <p:cNvPr id="5" name="Picture 5" descr="A picture containing floor, person, indoor&#10;&#10;Description automatically generated">
            <a:extLst>
              <a:ext uri="{FF2B5EF4-FFF2-40B4-BE49-F238E27FC236}">
                <a16:creationId xmlns:a16="http://schemas.microsoft.com/office/drawing/2014/main" id="{1697C2E3-3D83-446C-918A-683036363692}"/>
              </a:ext>
            </a:extLst>
          </p:cNvPr>
          <p:cNvPicPr>
            <a:picLocks noChangeAspect="1"/>
          </p:cNvPicPr>
          <p:nvPr/>
        </p:nvPicPr>
        <p:blipFill>
          <a:blip r:embed="rId4"/>
          <a:stretch>
            <a:fillRect/>
          </a:stretch>
        </p:blipFill>
        <p:spPr>
          <a:xfrm rot="5400000">
            <a:off x="3459192" y="2340266"/>
            <a:ext cx="4362827" cy="3663350"/>
          </a:xfrm>
          <a:prstGeom prst="rect">
            <a:avLst/>
          </a:prstGeom>
        </p:spPr>
      </p:pic>
    </p:spTree>
    <p:extLst>
      <p:ext uri="{BB962C8B-B14F-4D97-AF65-F5344CB8AC3E}">
        <p14:creationId xmlns:p14="http://schemas.microsoft.com/office/powerpoint/2010/main" val="3077721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2C153B4CDF264BB98689804ED63CCE" ma:contentTypeVersion="18" ma:contentTypeDescription="Create a new document." ma:contentTypeScope="" ma:versionID="5025b5f6a6f26369faa194c0e7b00941">
  <xsd:schema xmlns:xsd="http://www.w3.org/2001/XMLSchema" xmlns:xs="http://www.w3.org/2001/XMLSchema" xmlns:p="http://schemas.microsoft.com/office/2006/metadata/properties" xmlns:ns2="0ecf6df4-1137-423d-8d15-bc05dbf4777d" xmlns:ns3="d259d228-891e-45ae-8a38-53bd14aa2b63" targetNamespace="http://schemas.microsoft.com/office/2006/metadata/properties" ma:root="true" ma:fieldsID="419b1efc86af8934290cd387ca4453d5" ns2:_="" ns3:_="">
    <xsd:import namespace="0ecf6df4-1137-423d-8d15-bc05dbf4777d"/>
    <xsd:import namespace="d259d228-891e-45ae-8a38-53bd14aa2b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6df4-1137-423d-8d15-bc05dbf47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6a3cdc8-bff1-4fa5-9c77-abbe2f47e4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59d228-891e-45ae-8a38-53bd14aa2b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5962821-1887-4c30-a1e3-7a9ade6c0e7d}" ma:internalName="TaxCatchAll" ma:showField="CatchAllData" ma:web="d259d228-891e-45ae-8a38-53bd14aa2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59d228-891e-45ae-8a38-53bd14aa2b63" xsi:nil="true"/>
    <lcf76f155ced4ddcb4097134ff3c332f xmlns="0ecf6df4-1137-423d-8d15-bc05dbf4777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779F2A-F7A9-4FBE-B471-29F2F54D9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6df4-1137-423d-8d15-bc05dbf4777d"/>
    <ds:schemaRef ds:uri="d259d228-891e-45ae-8a38-53bd14aa2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0AFAC-8C5E-45A0-AF21-E6C7A2FF41A5}">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d259d228-891e-45ae-8a38-53bd14aa2b63"/>
    <ds:schemaRef ds:uri="http://schemas.openxmlformats.org/package/2006/metadata/core-properties"/>
    <ds:schemaRef ds:uri="0ecf6df4-1137-423d-8d15-bc05dbf4777d"/>
    <ds:schemaRef ds:uri="http://www.w3.org/XML/1998/namespace"/>
    <ds:schemaRef ds:uri="http://purl.org/dc/dcmitype/"/>
  </ds:schemaRefs>
</ds:datastoreItem>
</file>

<file path=customXml/itemProps3.xml><?xml version="1.0" encoding="utf-8"?>
<ds:datastoreItem xmlns:ds="http://schemas.openxmlformats.org/officeDocument/2006/customXml" ds:itemID="{66067DD9-61ED-4F29-89F0-7FD3DA1315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4</TotalTime>
  <Words>887</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 Boardroom</vt:lpstr>
      <vt:lpstr>Edale Peak Centre 2023  Monday 17th April – Wednesday 19th April Wednesday 19th April – Friday 21st April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Day 2</vt:lpstr>
      <vt:lpstr>Day 3</vt:lpstr>
      <vt:lpstr>Meals</vt:lpstr>
      <vt:lpstr>Kit List</vt:lpstr>
      <vt:lpstr>Kit List</vt:lpstr>
      <vt:lpstr>Things to consider</vt:lpstr>
      <vt:lpstr>Groups</vt:lpstr>
      <vt:lpstr>Before we go</vt:lpstr>
      <vt:lpstr>Paperwork</vt:lpstr>
      <vt:lpstr>Contact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Edale Peak Centre 2016</dc:title>
  <dc:creator>Jonathan Redhead</dc:creator>
  <cp:lastModifiedBy>Julie Clutterbuck</cp:lastModifiedBy>
  <cp:revision>129</cp:revision>
  <dcterms:created xsi:type="dcterms:W3CDTF">2016-01-10T18:32:14Z</dcterms:created>
  <dcterms:modified xsi:type="dcterms:W3CDTF">2023-02-03T07:49:24Z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0x010100562C153B4CDF264BB98689804ED63CCE</vt:lpwstr>
  </property>
  <property fmtid="{D5CDD505-2E9C-101B-9397-08002B2CF9AE}" pid="3" name="MediaServiceImageTags">
    <vt:lpwstr/>
  </property>
</Properties>
</file>