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87" r:id="rId4"/>
  </p:sldMasterIdLst>
  <p:sldIdLst>
    <p:sldId id="256" r:id="rId5"/>
    <p:sldId id="257" r:id="rId6"/>
    <p:sldId id="263" r:id="rId7"/>
    <p:sldId id="264" r:id="rId8"/>
    <p:sldId id="268" r:id="rId9"/>
    <p:sldId id="258" r:id="rId10"/>
    <p:sldId id="260" r:id="rId11"/>
    <p:sldId id="259" r:id="rId12"/>
    <p:sldId id="265" r:id="rId13"/>
    <p:sldId id="267" r:id="rId14"/>
    <p:sldId id="266" r:id="rId15"/>
    <p:sldId id="261" r:id="rId16"/>
    <p:sldId id="26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08910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291574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0811296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1629569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7381136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16069244"/>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177044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71840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81366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90858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11/14/2022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56935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11/14/2022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96399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11/14/2022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0903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11/14/2022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704468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11/14/2022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59979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11/14/2022</a:t>
            </a:fld>
            <a:endParaRPr lang="en-US" dirty="0"/>
          </a:p>
        </p:txBody>
      </p:sp>
    </p:spTree>
    <p:extLst>
      <p:ext uri="{BB962C8B-B14F-4D97-AF65-F5344CB8AC3E}">
        <p14:creationId xmlns:p14="http://schemas.microsoft.com/office/powerpoint/2010/main" val="1094398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586B75A-687E-405C-8A0B-8D00578BA2C3}" type="datetimeFigureOut">
              <a:rPr lang="en-US" smtClean="0"/>
              <a:pPr/>
              <a:t>11/14/2022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03663919"/>
      </p:ext>
    </p:extLst>
  </p:cSld>
  <p:clrMap bg1="lt1" tx1="dk1" bg2="lt2" tx2="dk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 id="2147483897" r:id="rId10"/>
    <p:sldLayoutId id="2147483898" r:id="rId11"/>
    <p:sldLayoutId id="2147483899" r:id="rId12"/>
    <p:sldLayoutId id="2147483900" r:id="rId13"/>
    <p:sldLayoutId id="2147483901" r:id="rId14"/>
    <p:sldLayoutId id="2147483902" r:id="rId15"/>
    <p:sldLayoutId id="2147483903"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scargill.derbyshire.sch.uk/" TargetMode="External"/><Relationship Id="rId2" Type="http://schemas.openxmlformats.org/officeDocument/2006/relationships/hyperlink" Target="mailto:Y1-2@scargill.derbyshire.sch.uk"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GB" sz="8000" dirty="0" smtClean="0">
                <a:latin typeface="Arial" panose="020B0604020202020204" pitchFamily="34" charset="0"/>
                <a:cs typeface="Arial" panose="020B0604020202020204" pitchFamily="34" charset="0"/>
              </a:rPr>
              <a:t>Year 1 Parent Information Event</a:t>
            </a:r>
            <a:endParaRPr lang="en-GB" sz="80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normAutofit/>
          </a:bodyPr>
          <a:lstStyle/>
          <a:p>
            <a:r>
              <a:rPr lang="en-GB" sz="2800" dirty="0" smtClean="0">
                <a:latin typeface="Arial" panose="020B0604020202020204" pitchFamily="34" charset="0"/>
                <a:cs typeface="Arial" panose="020B0604020202020204" pitchFamily="34" charset="0"/>
              </a:rPr>
              <a:t>Monday 14</a:t>
            </a:r>
            <a:r>
              <a:rPr lang="en-GB" sz="2800" baseline="30000" dirty="0" smtClean="0">
                <a:latin typeface="Arial" panose="020B0604020202020204" pitchFamily="34" charset="0"/>
                <a:cs typeface="Arial" panose="020B0604020202020204" pitchFamily="34" charset="0"/>
              </a:rPr>
              <a:t>th</a:t>
            </a:r>
            <a:r>
              <a:rPr lang="en-GB" sz="2800" dirty="0" smtClean="0">
                <a:latin typeface="Arial" panose="020B0604020202020204" pitchFamily="34" charset="0"/>
                <a:cs typeface="Arial" panose="020B0604020202020204" pitchFamily="34" charset="0"/>
              </a:rPr>
              <a:t> November 2022</a:t>
            </a: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2738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800" dirty="0" smtClean="0">
                <a:latin typeface="Tahoma" panose="020B0604030504040204" pitchFamily="34" charset="0"/>
                <a:ea typeface="Tahoma" panose="020B0604030504040204" pitchFamily="34" charset="0"/>
                <a:cs typeface="Tahoma" panose="020B0604030504040204" pitchFamily="34" charset="0"/>
              </a:rPr>
              <a:t>Rewards</a:t>
            </a:r>
            <a:endParaRPr lang="en-GB" sz="4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677333" y="1930400"/>
            <a:ext cx="9420255" cy="4065451"/>
          </a:xfrm>
        </p:spPr>
        <p:txBody>
          <a:bodyPr>
            <a:normAutofit lnSpcReduction="10000"/>
          </a:bodyPr>
          <a:lstStyle/>
          <a:p>
            <a:r>
              <a:rPr lang="en-GB" sz="2800" dirty="0" smtClean="0">
                <a:solidFill>
                  <a:srgbClr val="0070C0"/>
                </a:solidFill>
                <a:latin typeface="Tahoma" panose="020B0604030504040204" pitchFamily="34" charset="0"/>
                <a:ea typeface="Tahoma" panose="020B0604030504040204" pitchFamily="34" charset="0"/>
                <a:cs typeface="Tahoma" panose="020B0604030504040204" pitchFamily="34" charset="0"/>
              </a:rPr>
              <a:t>Celebration Worship</a:t>
            </a:r>
          </a:p>
          <a:p>
            <a:r>
              <a:rPr lang="en-GB" sz="2800" dirty="0" smtClean="0">
                <a:solidFill>
                  <a:srgbClr val="0070C0"/>
                </a:solidFill>
                <a:latin typeface="Tahoma" panose="020B0604030504040204" pitchFamily="34" charset="0"/>
                <a:ea typeface="Tahoma" panose="020B0604030504040204" pitchFamily="34" charset="0"/>
                <a:cs typeface="Tahoma" panose="020B0604030504040204" pitchFamily="34" charset="0"/>
              </a:rPr>
              <a:t>Read-a-Rainbow</a:t>
            </a:r>
          </a:p>
          <a:p>
            <a:r>
              <a:rPr lang="en-GB" sz="2800" dirty="0" smtClean="0">
                <a:solidFill>
                  <a:srgbClr val="0070C0"/>
                </a:solidFill>
                <a:latin typeface="Tahoma" panose="020B0604030504040204" pitchFamily="34" charset="0"/>
                <a:ea typeface="Tahoma" panose="020B0604030504040204" pitchFamily="34" charset="0"/>
                <a:cs typeface="Tahoma" panose="020B0604030504040204" pitchFamily="34" charset="0"/>
              </a:rPr>
              <a:t>Star of the day</a:t>
            </a:r>
          </a:p>
          <a:p>
            <a:r>
              <a:rPr lang="en-GB" sz="2800" dirty="0" smtClean="0">
                <a:solidFill>
                  <a:srgbClr val="0070C0"/>
                </a:solidFill>
                <a:latin typeface="Tahoma" panose="020B0604030504040204" pitchFamily="34" charset="0"/>
                <a:ea typeface="Tahoma" panose="020B0604030504040204" pitchFamily="34" charset="0"/>
                <a:cs typeface="Tahoma" panose="020B0604030504040204" pitchFamily="34" charset="0"/>
              </a:rPr>
              <a:t>Starfish Values -Sportsmanship, Tolerance, Appreciation, Respect, Friendship, Integrity, Sensitivity and Honesty &amp; Helpfulness </a:t>
            </a:r>
          </a:p>
          <a:p>
            <a:r>
              <a:rPr lang="en-GB" sz="2800" dirty="0" smtClean="0">
                <a:solidFill>
                  <a:srgbClr val="0070C0"/>
                </a:solidFill>
                <a:latin typeface="Tahoma" panose="020B0604030504040204" pitchFamily="34" charset="0"/>
                <a:ea typeface="Tahoma" panose="020B0604030504040204" pitchFamily="34" charset="0"/>
                <a:cs typeface="Tahoma" panose="020B0604030504040204" pitchFamily="34" charset="0"/>
              </a:rPr>
              <a:t>Dojo points</a:t>
            </a:r>
          </a:p>
          <a:p>
            <a:r>
              <a:rPr lang="en-GB" sz="2800" dirty="0" smtClean="0">
                <a:solidFill>
                  <a:srgbClr val="0070C0"/>
                </a:solidFill>
                <a:latin typeface="Tahoma" panose="020B0604030504040204" pitchFamily="34" charset="0"/>
                <a:ea typeface="Tahoma" panose="020B0604030504040204" pitchFamily="34" charset="0"/>
                <a:cs typeface="Tahoma" panose="020B0604030504040204" pitchFamily="34" charset="0"/>
              </a:rPr>
              <a:t>Freedom points</a:t>
            </a:r>
          </a:p>
          <a:p>
            <a:endParaRPr lang="en-GB" dirty="0"/>
          </a:p>
        </p:txBody>
      </p:sp>
      <p:pic>
        <p:nvPicPr>
          <p:cNvPr id="4" name="Picture 3"/>
          <p:cNvPicPr>
            <a:picLocks noChangeAspect="1"/>
          </p:cNvPicPr>
          <p:nvPr/>
        </p:nvPicPr>
        <p:blipFill>
          <a:blip r:embed="rId2"/>
          <a:stretch>
            <a:fillRect/>
          </a:stretch>
        </p:blipFill>
        <p:spPr>
          <a:xfrm>
            <a:off x="6883642" y="712235"/>
            <a:ext cx="1963245" cy="2057091"/>
          </a:xfrm>
          <a:prstGeom prst="rect">
            <a:avLst/>
          </a:prstGeom>
        </p:spPr>
      </p:pic>
    </p:spTree>
    <p:extLst>
      <p:ext uri="{BB962C8B-B14F-4D97-AF65-F5344CB8AC3E}">
        <p14:creationId xmlns:p14="http://schemas.microsoft.com/office/powerpoint/2010/main" val="2938891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800" dirty="0" smtClean="0">
                <a:latin typeface="Tahoma" panose="020B0604030504040204" pitchFamily="34" charset="0"/>
                <a:ea typeface="Tahoma" panose="020B0604030504040204" pitchFamily="34" charset="0"/>
                <a:cs typeface="Tahoma" panose="020B0604030504040204" pitchFamily="34" charset="0"/>
              </a:rPr>
              <a:t>A Few Reminders</a:t>
            </a:r>
            <a:endParaRPr lang="en-GB" sz="4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677333" y="1828801"/>
            <a:ext cx="9603136" cy="4212562"/>
          </a:xfrm>
        </p:spPr>
        <p:txBody>
          <a:bodyPr>
            <a:normAutofit lnSpcReduction="10000"/>
          </a:bodyPr>
          <a:lstStyle/>
          <a:p>
            <a:r>
              <a:rPr lang="en-GB" sz="2800" dirty="0" smtClean="0">
                <a:solidFill>
                  <a:srgbClr val="0070C0"/>
                </a:solidFill>
                <a:latin typeface="Tahoma" panose="020B0604030504040204" pitchFamily="34" charset="0"/>
                <a:ea typeface="Tahoma" panose="020B0604030504040204" pitchFamily="34" charset="0"/>
                <a:cs typeface="Tahoma" panose="020B0604030504040204" pitchFamily="34" charset="0"/>
              </a:rPr>
              <a:t>PE- earrings should be removed for safety reasons. </a:t>
            </a:r>
          </a:p>
          <a:p>
            <a:r>
              <a:rPr lang="en-GB" sz="2800" dirty="0" smtClean="0">
                <a:solidFill>
                  <a:srgbClr val="0070C0"/>
                </a:solidFill>
                <a:latin typeface="Tahoma" panose="020B0604030504040204" pitchFamily="34" charset="0"/>
                <a:ea typeface="Tahoma" panose="020B0604030504040204" pitchFamily="34" charset="0"/>
                <a:cs typeface="Tahoma" panose="020B0604030504040204" pitchFamily="34" charset="0"/>
              </a:rPr>
              <a:t>Only one stud per ear allowed. No hooped earrings.</a:t>
            </a:r>
          </a:p>
          <a:p>
            <a:r>
              <a:rPr lang="en-GB" sz="2800" dirty="0" smtClean="0">
                <a:solidFill>
                  <a:srgbClr val="0070C0"/>
                </a:solidFill>
                <a:latin typeface="Tahoma" panose="020B0604030504040204" pitchFamily="34" charset="0"/>
                <a:ea typeface="Tahoma" panose="020B0604030504040204" pitchFamily="34" charset="0"/>
                <a:cs typeface="Tahoma" panose="020B0604030504040204" pitchFamily="34" charset="0"/>
              </a:rPr>
              <a:t>Label everything! Just like in Reception, children still find it really difficult to recognise their own clothes after removing them. Labels really help!</a:t>
            </a:r>
          </a:p>
          <a:p>
            <a:r>
              <a:rPr lang="en-GB" sz="2800" dirty="0" smtClean="0">
                <a:solidFill>
                  <a:srgbClr val="0070C0"/>
                </a:solidFill>
                <a:latin typeface="Tahoma" panose="020B0604030504040204" pitchFamily="34" charset="0"/>
                <a:ea typeface="Tahoma" panose="020B0604030504040204" pitchFamily="34" charset="0"/>
                <a:cs typeface="Tahoma" panose="020B0604030504040204" pitchFamily="34" charset="0"/>
              </a:rPr>
              <a:t>Books to go inside your child’s wallet, zipped up to protect these from water damage. </a:t>
            </a:r>
            <a:r>
              <a:rPr lang="en-GB" sz="2800" dirty="0" err="1" smtClean="0">
                <a:solidFill>
                  <a:srgbClr val="0070C0"/>
                </a:solidFill>
                <a:latin typeface="Tahoma" panose="020B0604030504040204" pitchFamily="34" charset="0"/>
                <a:ea typeface="Tahoma" panose="020B0604030504040204" pitchFamily="34" charset="0"/>
                <a:cs typeface="Tahoma" panose="020B0604030504040204" pitchFamily="34" charset="0"/>
              </a:rPr>
              <a:t>Bookbags</a:t>
            </a:r>
            <a:r>
              <a:rPr lang="en-GB" sz="2800" dirty="0" smtClean="0">
                <a:solidFill>
                  <a:srgbClr val="0070C0"/>
                </a:solidFill>
                <a:latin typeface="Tahoma" panose="020B0604030504040204" pitchFamily="34" charset="0"/>
                <a:ea typeface="Tahoma" panose="020B0604030504040204" pitchFamily="34" charset="0"/>
                <a:cs typeface="Tahoma" panose="020B0604030504040204" pitchFamily="34" charset="0"/>
              </a:rPr>
              <a:t> only- rucksacks are not permitted in school.</a:t>
            </a:r>
          </a:p>
          <a:p>
            <a:r>
              <a:rPr lang="en-GB" sz="2800" dirty="0" smtClean="0">
                <a:solidFill>
                  <a:srgbClr val="0070C0"/>
                </a:solidFill>
                <a:latin typeface="Tahoma" panose="020B0604030504040204" pitchFamily="34" charset="0"/>
                <a:ea typeface="Tahoma" panose="020B0604030504040204" pitchFamily="34" charset="0"/>
                <a:cs typeface="Tahoma" panose="020B0604030504040204" pitchFamily="34" charset="0"/>
              </a:rPr>
              <a:t>If your child is absent from school, contact the office.</a:t>
            </a:r>
          </a:p>
          <a:p>
            <a:endParaRPr lang="en-GB" dirty="0"/>
          </a:p>
        </p:txBody>
      </p:sp>
    </p:spTree>
    <p:extLst>
      <p:ext uri="{BB962C8B-B14F-4D97-AF65-F5344CB8AC3E}">
        <p14:creationId xmlns:p14="http://schemas.microsoft.com/office/powerpoint/2010/main" val="4271588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800" b="1" dirty="0" smtClean="0">
                <a:solidFill>
                  <a:srgbClr val="7030A0"/>
                </a:solidFill>
                <a:latin typeface="Arial" panose="020B0604020202020204" pitchFamily="34" charset="0"/>
                <a:cs typeface="Arial" panose="020B0604020202020204" pitchFamily="34" charset="0"/>
              </a:rPr>
              <a:t>Communication</a:t>
            </a:r>
            <a:endParaRPr lang="en-GB" sz="4800" b="1" dirty="0">
              <a:solidFill>
                <a:srgbClr val="7030A0"/>
              </a:solidFill>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a:xfrm>
            <a:off x="677334" y="1802675"/>
            <a:ext cx="9864392" cy="4238688"/>
          </a:xfrm>
        </p:spPr>
        <p:txBody>
          <a:bodyPr>
            <a:normAutofit/>
          </a:bodyPr>
          <a:lstStyle/>
          <a:p>
            <a:r>
              <a:rPr lang="en-GB" sz="2400" dirty="0" smtClean="0">
                <a:solidFill>
                  <a:srgbClr val="7030A0"/>
                </a:solidFill>
                <a:latin typeface="Arial" panose="020B0604020202020204" pitchFamily="34" charset="0"/>
                <a:cs typeface="Arial" panose="020B0604020202020204" pitchFamily="34" charset="0"/>
              </a:rPr>
              <a:t>TA meet and greet in the morning</a:t>
            </a:r>
          </a:p>
          <a:p>
            <a:r>
              <a:rPr lang="en-GB" sz="2400" dirty="0" smtClean="0">
                <a:solidFill>
                  <a:srgbClr val="7030A0"/>
                </a:solidFill>
                <a:latin typeface="Arial" panose="020B0604020202020204" pitchFamily="34" charset="0"/>
                <a:cs typeface="Arial" panose="020B0604020202020204" pitchFamily="34" charset="0"/>
              </a:rPr>
              <a:t>Year 1/2 department email </a:t>
            </a:r>
            <a:r>
              <a:rPr lang="en-GB" sz="2400" dirty="0" smtClean="0">
                <a:solidFill>
                  <a:srgbClr val="7030A0"/>
                </a:solidFill>
                <a:latin typeface="Arial" panose="020B0604020202020204" pitchFamily="34" charset="0"/>
                <a:cs typeface="Arial" panose="020B0604020202020204" pitchFamily="34" charset="0"/>
                <a:hlinkClick r:id="rId2"/>
              </a:rPr>
              <a:t>Y1-2@scargill.derbyshire.sch.uk</a:t>
            </a:r>
            <a:r>
              <a:rPr lang="en-GB" sz="2400" dirty="0" smtClean="0">
                <a:solidFill>
                  <a:srgbClr val="7030A0"/>
                </a:solidFill>
                <a:latin typeface="Arial" panose="020B0604020202020204" pitchFamily="34" charset="0"/>
                <a:cs typeface="Arial" panose="020B0604020202020204" pitchFamily="34" charset="0"/>
              </a:rPr>
              <a:t> </a:t>
            </a:r>
          </a:p>
          <a:p>
            <a:r>
              <a:rPr lang="en-GB" sz="2400" dirty="0" smtClean="0">
                <a:solidFill>
                  <a:srgbClr val="7030A0"/>
                </a:solidFill>
                <a:latin typeface="Arial" panose="020B0604020202020204" pitchFamily="34" charset="0"/>
                <a:cs typeface="Arial" panose="020B0604020202020204" pitchFamily="34" charset="0"/>
              </a:rPr>
              <a:t>Website- Y1/2 newsletters, whole school newsletters, twitter, photos, curriculum and so much more! </a:t>
            </a:r>
            <a:r>
              <a:rPr lang="en-GB" sz="2400" dirty="0" smtClean="0">
                <a:solidFill>
                  <a:srgbClr val="7030A0"/>
                </a:solidFill>
                <a:latin typeface="Arial" panose="020B0604020202020204" pitchFamily="34" charset="0"/>
                <a:cs typeface="Arial" panose="020B0604020202020204" pitchFamily="34" charset="0"/>
                <a:hlinkClick r:id="rId3"/>
              </a:rPr>
              <a:t>www.scargill.derbyshire.sch.uk</a:t>
            </a:r>
            <a:r>
              <a:rPr lang="en-GB" sz="2400" dirty="0" smtClean="0">
                <a:solidFill>
                  <a:srgbClr val="7030A0"/>
                </a:solidFill>
                <a:latin typeface="Arial" panose="020B0604020202020204" pitchFamily="34" charset="0"/>
                <a:cs typeface="Arial" panose="020B0604020202020204" pitchFamily="34" charset="0"/>
              </a:rPr>
              <a:t> </a:t>
            </a:r>
          </a:p>
          <a:p>
            <a:r>
              <a:rPr lang="en-GB" sz="2400" dirty="0" smtClean="0">
                <a:solidFill>
                  <a:srgbClr val="7030A0"/>
                </a:solidFill>
                <a:latin typeface="Arial" panose="020B0604020202020204" pitchFamily="34" charset="0"/>
                <a:cs typeface="Arial" panose="020B0604020202020204" pitchFamily="34" charset="0"/>
              </a:rPr>
              <a:t>Dojo point notifications </a:t>
            </a:r>
          </a:p>
          <a:p>
            <a:r>
              <a:rPr lang="en-GB" sz="2400" dirty="0" smtClean="0">
                <a:solidFill>
                  <a:srgbClr val="7030A0"/>
                </a:solidFill>
                <a:latin typeface="Arial" panose="020B0604020202020204" pitchFamily="34" charset="0"/>
                <a:cs typeface="Arial" panose="020B0604020202020204" pitchFamily="34" charset="0"/>
              </a:rPr>
              <a:t>Data sheets Autumn 2, Spring 2 and Summer 2 </a:t>
            </a:r>
          </a:p>
          <a:p>
            <a:r>
              <a:rPr lang="en-GB" sz="2400" dirty="0" smtClean="0">
                <a:solidFill>
                  <a:srgbClr val="7030A0"/>
                </a:solidFill>
                <a:latin typeface="Arial" panose="020B0604020202020204" pitchFamily="34" charset="0"/>
                <a:cs typeface="Arial" panose="020B0604020202020204" pitchFamily="34" charset="0"/>
              </a:rPr>
              <a:t>Parents evening twice a year</a:t>
            </a:r>
          </a:p>
          <a:p>
            <a:r>
              <a:rPr lang="en-GB" sz="2400" dirty="0" smtClean="0">
                <a:solidFill>
                  <a:srgbClr val="7030A0"/>
                </a:solidFill>
                <a:latin typeface="Arial" panose="020B0604020202020204" pitchFamily="34" charset="0"/>
                <a:cs typeface="Arial" panose="020B0604020202020204" pitchFamily="34" charset="0"/>
              </a:rPr>
              <a:t>Come and see school in action on Thursday morning.</a:t>
            </a:r>
          </a:p>
          <a:p>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80489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77334" y="609599"/>
            <a:ext cx="8596668" cy="4236721"/>
          </a:xfrm>
        </p:spPr>
        <p:txBody>
          <a:bodyPr>
            <a:noAutofit/>
          </a:bodyPr>
          <a:lstStyle/>
          <a:p>
            <a:pPr algn="ctr"/>
            <a:r>
              <a:rPr lang="en-GB" sz="4800" dirty="0" smtClean="0">
                <a:solidFill>
                  <a:srgbClr val="0070C0"/>
                </a:solidFill>
              </a:rPr>
              <a:t>Thank you for coming!</a:t>
            </a:r>
            <a:br>
              <a:rPr lang="en-GB" sz="4800" dirty="0" smtClean="0">
                <a:solidFill>
                  <a:srgbClr val="0070C0"/>
                </a:solidFill>
              </a:rPr>
            </a:br>
            <a:r>
              <a:rPr lang="en-GB" sz="4800" dirty="0" smtClean="0">
                <a:solidFill>
                  <a:srgbClr val="0070C0"/>
                </a:solidFill>
              </a:rPr>
              <a:t/>
            </a:r>
            <a:br>
              <a:rPr lang="en-GB" sz="4800" dirty="0" smtClean="0">
                <a:solidFill>
                  <a:srgbClr val="0070C0"/>
                </a:solidFill>
              </a:rPr>
            </a:br>
            <a:r>
              <a:rPr lang="en-GB" sz="4800" dirty="0" smtClean="0">
                <a:solidFill>
                  <a:srgbClr val="0070C0"/>
                </a:solidFill>
              </a:rPr>
              <a:t>Keep an eye out for a questionnaire as a follow up to this information event.</a:t>
            </a:r>
            <a:endParaRPr lang="en-GB" sz="4800" dirty="0">
              <a:solidFill>
                <a:srgbClr val="0070C0"/>
              </a:solidFill>
            </a:endParaRPr>
          </a:p>
        </p:txBody>
      </p:sp>
    </p:spTree>
    <p:extLst>
      <p:ext uri="{BB962C8B-B14F-4D97-AF65-F5344CB8AC3E}">
        <p14:creationId xmlns:p14="http://schemas.microsoft.com/office/powerpoint/2010/main" val="4054120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800" b="1" dirty="0" smtClean="0">
                <a:latin typeface="Arial" panose="020B0604020202020204" pitchFamily="34" charset="0"/>
                <a:cs typeface="Arial" panose="020B0604020202020204" pitchFamily="34" charset="0"/>
              </a:rPr>
              <a:t>What is the meeting for?</a:t>
            </a:r>
            <a:endParaRPr lang="en-GB" sz="4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GB" sz="2400" dirty="0" smtClean="0">
                <a:latin typeface="Arial" panose="020B0604020202020204" pitchFamily="34" charset="0"/>
                <a:cs typeface="Arial" panose="020B0604020202020204" pitchFamily="34" charset="0"/>
              </a:rPr>
              <a:t>We realised that a number of things we normally share with parents haven’t yet been shared.</a:t>
            </a:r>
          </a:p>
          <a:p>
            <a:r>
              <a:rPr lang="en-GB" sz="2400" dirty="0" smtClean="0">
                <a:latin typeface="Arial" panose="020B0604020202020204" pitchFamily="34" charset="0"/>
                <a:cs typeface="Arial" panose="020B0604020202020204" pitchFamily="34" charset="0"/>
              </a:rPr>
              <a:t>The parent questionnaire highlighted some areas you would like to know more about.</a:t>
            </a:r>
          </a:p>
          <a:p>
            <a:pPr marL="0" indent="0">
              <a:buNone/>
            </a:pPr>
            <a:endParaRPr lang="en-GB" sz="2400" dirty="0" smtClean="0">
              <a:latin typeface="Arial" panose="020B0604020202020204" pitchFamily="34" charset="0"/>
              <a:cs typeface="Arial" panose="020B0604020202020204" pitchFamily="34" charset="0"/>
            </a:endParaRPr>
          </a:p>
          <a:p>
            <a:pPr marL="0" indent="0">
              <a:buNone/>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7145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800" b="1" dirty="0" smtClean="0">
                <a:latin typeface="Arial" panose="020B0604020202020204" pitchFamily="34" charset="0"/>
                <a:cs typeface="Arial" panose="020B0604020202020204" pitchFamily="34" charset="0"/>
              </a:rPr>
              <a:t>School Day</a:t>
            </a:r>
            <a:endParaRPr lang="en-GB" sz="4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3" y="2160589"/>
            <a:ext cx="9093683" cy="3880773"/>
          </a:xfrm>
        </p:spPr>
        <p:txBody>
          <a:bodyPr>
            <a:normAutofit lnSpcReduction="10000"/>
          </a:bodyPr>
          <a:lstStyle/>
          <a:p>
            <a:r>
              <a:rPr lang="en-GB" sz="2400" dirty="0" smtClean="0">
                <a:latin typeface="Arial" panose="020B0604020202020204" pitchFamily="34" charset="0"/>
                <a:cs typeface="Arial" panose="020B0604020202020204" pitchFamily="34" charset="0"/>
              </a:rPr>
              <a:t>Year 1 follow the National Curriculum. This is broken in to subjects, all of which have expectations for the end of KS1, therefore children have two years to achieve the expectations.</a:t>
            </a:r>
          </a:p>
          <a:p>
            <a:r>
              <a:rPr lang="en-GB" sz="2400" dirty="0" smtClean="0">
                <a:latin typeface="Arial" panose="020B0604020202020204" pitchFamily="34" charset="0"/>
                <a:cs typeface="Arial" panose="020B0604020202020204" pitchFamily="34" charset="0"/>
              </a:rPr>
              <a:t>All classes have the same experiences as we plan for the whole KS. </a:t>
            </a:r>
          </a:p>
          <a:p>
            <a:r>
              <a:rPr lang="en-GB" sz="2400" dirty="0" smtClean="0">
                <a:latin typeface="Arial" panose="020B0604020202020204" pitchFamily="34" charset="0"/>
                <a:cs typeface="Arial" panose="020B0604020202020204" pitchFamily="34" charset="0"/>
              </a:rPr>
              <a:t>The morning is usually broken down into English, break, phonics, Maths and handwriting.</a:t>
            </a:r>
          </a:p>
          <a:p>
            <a:r>
              <a:rPr lang="en-GB" sz="2400" dirty="0" smtClean="0">
                <a:latin typeface="Arial" panose="020B0604020202020204" pitchFamily="34" charset="0"/>
                <a:cs typeface="Arial" panose="020B0604020202020204" pitchFamily="34" charset="0"/>
              </a:rPr>
              <a:t>The afternoons involve reading groups, and two subject areas such as Science, PE, computing, Design and Technology, PSHE, Religions and Worldviews, History etc… </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7788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800" dirty="0" smtClean="0">
                <a:latin typeface="Arial" panose="020B0604020202020204" pitchFamily="34" charset="0"/>
                <a:cs typeface="Arial" panose="020B0604020202020204" pitchFamily="34" charset="0"/>
              </a:rPr>
              <a:t>School Day continued…</a:t>
            </a:r>
            <a:endParaRPr lang="en-GB" sz="4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1554480"/>
            <a:ext cx="9720700" cy="4486883"/>
          </a:xfrm>
        </p:spPr>
        <p:txBody>
          <a:bodyPr>
            <a:normAutofit/>
          </a:bodyPr>
          <a:lstStyle/>
          <a:p>
            <a:r>
              <a:rPr lang="en-GB" sz="2400" dirty="0" smtClean="0">
                <a:solidFill>
                  <a:srgbClr val="0070C0"/>
                </a:solidFill>
                <a:latin typeface="Arial" panose="020B0604020202020204" pitchFamily="34" charset="0"/>
                <a:cs typeface="Arial" panose="020B0604020202020204" pitchFamily="34" charset="0"/>
              </a:rPr>
              <a:t>As a Church School we also have collective worship each morning. Mondays are whole school, Tuesdays are in class, Wednesdays KS worship (with Reception joining us soon), Thursday- praise worship and Friday Celebration Worship.</a:t>
            </a:r>
          </a:p>
          <a:p>
            <a:r>
              <a:rPr lang="en-GB" sz="2400" dirty="0" smtClean="0">
                <a:solidFill>
                  <a:srgbClr val="0070C0"/>
                </a:solidFill>
                <a:latin typeface="Arial" panose="020B0604020202020204" pitchFamily="34" charset="0"/>
                <a:cs typeface="Arial" panose="020B0604020202020204" pitchFamily="34" charset="0"/>
              </a:rPr>
              <a:t>Within the celebration worship all classes celebrate two </a:t>
            </a:r>
            <a:r>
              <a:rPr lang="en-GB" sz="2400" dirty="0" err="1" smtClean="0">
                <a:solidFill>
                  <a:srgbClr val="0070C0"/>
                </a:solidFill>
                <a:latin typeface="Arial" panose="020B0604020202020204" pitchFamily="34" charset="0"/>
                <a:cs typeface="Arial" panose="020B0604020202020204" pitchFamily="34" charset="0"/>
              </a:rPr>
              <a:t>Scargill</a:t>
            </a:r>
            <a:r>
              <a:rPr lang="en-GB" sz="2400" dirty="0" smtClean="0">
                <a:solidFill>
                  <a:srgbClr val="0070C0"/>
                </a:solidFill>
                <a:latin typeface="Arial" panose="020B0604020202020204" pitchFamily="34" charset="0"/>
                <a:cs typeface="Arial" panose="020B0604020202020204" pitchFamily="34" charset="0"/>
              </a:rPr>
              <a:t> Stars and a Writer of the Week. The mid-day supervisors also celebrate children across school and decide who will be on ‘top table’.  The Maths lead also celebrates the top three </a:t>
            </a:r>
            <a:r>
              <a:rPr lang="en-GB" sz="2400" dirty="0" err="1" smtClean="0">
                <a:solidFill>
                  <a:srgbClr val="0070C0"/>
                </a:solidFill>
                <a:latin typeface="Arial" panose="020B0604020202020204" pitchFamily="34" charset="0"/>
                <a:cs typeface="Arial" panose="020B0604020202020204" pitchFamily="34" charset="0"/>
              </a:rPr>
              <a:t>Numbot</a:t>
            </a:r>
            <a:r>
              <a:rPr lang="en-GB" sz="2400" dirty="0" smtClean="0">
                <a:solidFill>
                  <a:srgbClr val="0070C0"/>
                </a:solidFill>
                <a:latin typeface="Arial" panose="020B0604020202020204" pitchFamily="34" charset="0"/>
                <a:cs typeface="Arial" panose="020B0604020202020204" pitchFamily="34" charset="0"/>
              </a:rPr>
              <a:t> children.</a:t>
            </a:r>
          </a:p>
          <a:p>
            <a:r>
              <a:rPr lang="en-GB" sz="2400" dirty="0" smtClean="0">
                <a:solidFill>
                  <a:srgbClr val="0070C0"/>
                </a:solidFill>
                <a:latin typeface="Arial" panose="020B0604020202020204" pitchFamily="34" charset="0"/>
                <a:cs typeface="Arial" panose="020B0604020202020204" pitchFamily="34" charset="0"/>
              </a:rPr>
              <a:t>To support children’s independence and develop working as a team the children have different responsibilities in class. </a:t>
            </a:r>
          </a:p>
          <a:p>
            <a:pPr marL="0" indent="0">
              <a:buNone/>
            </a:pPr>
            <a:endParaRPr lang="en-GB" sz="24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5676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989180" cy="1320800"/>
          </a:xfrm>
        </p:spPr>
        <p:txBody>
          <a:bodyPr>
            <a:normAutofit fontScale="90000"/>
          </a:bodyPr>
          <a:lstStyle/>
          <a:p>
            <a:pPr algn="ctr"/>
            <a:r>
              <a:rPr lang="en-GB" sz="4800" dirty="0" smtClean="0">
                <a:latin typeface="Tahoma" panose="020B0604030504040204" pitchFamily="34" charset="0"/>
                <a:ea typeface="Tahoma" panose="020B0604030504040204" pitchFamily="34" charset="0"/>
                <a:cs typeface="Tahoma" panose="020B0604030504040204" pitchFamily="34" charset="0"/>
              </a:rPr>
              <a:t>How does it work in a mixed class?</a:t>
            </a:r>
            <a:endParaRPr lang="en-GB" sz="4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677333" y="1737361"/>
            <a:ext cx="9394129" cy="4304002"/>
          </a:xfrm>
        </p:spPr>
        <p:txBody>
          <a:bodyPr/>
          <a:lstStyle/>
          <a:p>
            <a:r>
              <a:rPr lang="en-GB" sz="2000" dirty="0" smtClean="0">
                <a:solidFill>
                  <a:srgbClr val="0070C0"/>
                </a:solidFill>
                <a:latin typeface="Tahoma" panose="020B0604030504040204" pitchFamily="34" charset="0"/>
                <a:ea typeface="Tahoma" panose="020B0604030504040204" pitchFamily="34" charset="0"/>
                <a:cs typeface="Tahoma" panose="020B0604030504040204" pitchFamily="34" charset="0"/>
              </a:rPr>
              <a:t>Year 1 have Maths and phonics taught in their year groups as the Power Maths books are specifically designed for that particular year group. This is the same throughout school.</a:t>
            </a:r>
          </a:p>
          <a:p>
            <a:r>
              <a:rPr lang="en-GB" sz="2000" dirty="0" smtClean="0">
                <a:solidFill>
                  <a:srgbClr val="0070C0"/>
                </a:solidFill>
                <a:latin typeface="Tahoma" panose="020B0604030504040204" pitchFamily="34" charset="0"/>
                <a:ea typeface="Tahoma" panose="020B0604030504040204" pitchFamily="34" charset="0"/>
                <a:cs typeface="Tahoma" panose="020B0604030504040204" pitchFamily="34" charset="0"/>
              </a:rPr>
              <a:t>Year 1 are taught phonics, following the Little </a:t>
            </a:r>
            <a:r>
              <a:rPr lang="en-GB" sz="2000" dirty="0" err="1" smtClean="0">
                <a:solidFill>
                  <a:srgbClr val="0070C0"/>
                </a:solidFill>
                <a:latin typeface="Tahoma" panose="020B0604030504040204" pitchFamily="34" charset="0"/>
                <a:ea typeface="Tahoma" panose="020B0604030504040204" pitchFamily="34" charset="0"/>
                <a:cs typeface="Tahoma" panose="020B0604030504040204" pitchFamily="34" charset="0"/>
              </a:rPr>
              <a:t>Wandle</a:t>
            </a:r>
            <a:r>
              <a:rPr lang="en-GB" sz="2000" dirty="0" smtClean="0">
                <a:solidFill>
                  <a:srgbClr val="0070C0"/>
                </a:solidFill>
                <a:latin typeface="Tahoma" panose="020B0604030504040204" pitchFamily="34" charset="0"/>
                <a:ea typeface="Tahoma" panose="020B0604030504040204" pitchFamily="34" charset="0"/>
                <a:cs typeface="Tahoma" panose="020B0604030504040204" pitchFamily="34" charset="0"/>
              </a:rPr>
              <a:t> Phonics scheme. 30 minutes each day. </a:t>
            </a:r>
          </a:p>
          <a:p>
            <a:r>
              <a:rPr lang="en-GB" sz="2000" dirty="0" smtClean="0">
                <a:solidFill>
                  <a:srgbClr val="0070C0"/>
                </a:solidFill>
                <a:latin typeface="Tahoma" panose="020B0604030504040204" pitchFamily="34" charset="0"/>
                <a:ea typeface="Tahoma" panose="020B0604030504040204" pitchFamily="34" charset="0"/>
                <a:cs typeface="Tahoma" panose="020B0604030504040204" pitchFamily="34" charset="0"/>
              </a:rPr>
              <a:t>Currently handwriting also taught separately.</a:t>
            </a:r>
          </a:p>
          <a:p>
            <a:r>
              <a:rPr lang="en-GB" sz="2000" dirty="0" smtClean="0">
                <a:solidFill>
                  <a:srgbClr val="0070C0"/>
                </a:solidFill>
                <a:latin typeface="Tahoma" panose="020B0604030504040204" pitchFamily="34" charset="0"/>
                <a:ea typeface="Tahoma" panose="020B0604030504040204" pitchFamily="34" charset="0"/>
                <a:cs typeface="Tahoma" panose="020B0604030504040204" pitchFamily="34" charset="0"/>
              </a:rPr>
              <a:t>The rest of the curriculum is completely mixed. Over two years the children will have covered all the curriculum content. All subject leads have completed overviews for their subjects, which you can find on our school website.</a:t>
            </a:r>
          </a:p>
          <a:p>
            <a:r>
              <a:rPr lang="en-GB" sz="2000" dirty="0" smtClean="0">
                <a:solidFill>
                  <a:srgbClr val="0070C0"/>
                </a:solidFill>
                <a:latin typeface="Tahoma" panose="020B0604030504040204" pitchFamily="34" charset="0"/>
                <a:ea typeface="Tahoma" panose="020B0604030504040204" pitchFamily="34" charset="0"/>
                <a:cs typeface="Tahoma" panose="020B0604030504040204" pitchFamily="34" charset="0"/>
              </a:rPr>
              <a:t>Teachers use quality first teaching to ensure children are supported in different ways, this includes using word mats, adapting lesson plans, use of vocabulary, use of peer support. The list is endless!</a:t>
            </a:r>
          </a:p>
          <a:p>
            <a:endParaRPr lang="en-GB" dirty="0"/>
          </a:p>
        </p:txBody>
      </p:sp>
    </p:spTree>
    <p:extLst>
      <p:ext uri="{BB962C8B-B14F-4D97-AF65-F5344CB8AC3E}">
        <p14:creationId xmlns:p14="http://schemas.microsoft.com/office/powerpoint/2010/main" val="3660425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800" b="1" dirty="0" smtClean="0">
                <a:solidFill>
                  <a:srgbClr val="00B050"/>
                </a:solidFill>
                <a:latin typeface="Arial" panose="020B0604020202020204" pitchFamily="34" charset="0"/>
                <a:cs typeface="Arial" panose="020B0604020202020204" pitchFamily="34" charset="0"/>
              </a:rPr>
              <a:t>Reading and Phonics</a:t>
            </a:r>
            <a:endParaRPr lang="en-GB" sz="4800" b="1" dirty="0">
              <a:solidFill>
                <a:srgbClr val="00B05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1776549"/>
            <a:ext cx="9681512" cy="4767942"/>
          </a:xfrm>
        </p:spPr>
        <p:txBody>
          <a:bodyPr>
            <a:normAutofit/>
          </a:bodyPr>
          <a:lstStyle/>
          <a:p>
            <a:r>
              <a:rPr lang="en-GB" sz="2400" dirty="0" smtClean="0">
                <a:solidFill>
                  <a:srgbClr val="00B050"/>
                </a:solidFill>
                <a:latin typeface="Tahoma" panose="020B0604030504040204" pitchFamily="34" charset="0"/>
                <a:ea typeface="Tahoma" panose="020B0604030504040204" pitchFamily="34" charset="0"/>
                <a:cs typeface="Tahoma" panose="020B0604030504040204" pitchFamily="34" charset="0"/>
              </a:rPr>
              <a:t>We follow the Little </a:t>
            </a:r>
            <a:r>
              <a:rPr lang="en-GB" sz="2400" dirty="0" err="1" smtClean="0">
                <a:solidFill>
                  <a:srgbClr val="00B050"/>
                </a:solidFill>
                <a:latin typeface="Tahoma" panose="020B0604030504040204" pitchFamily="34" charset="0"/>
                <a:ea typeface="Tahoma" panose="020B0604030504040204" pitchFamily="34" charset="0"/>
                <a:cs typeface="Tahoma" panose="020B0604030504040204" pitchFamily="34" charset="0"/>
              </a:rPr>
              <a:t>Wandle</a:t>
            </a:r>
            <a:r>
              <a:rPr lang="en-GB" sz="2400" dirty="0" smtClean="0">
                <a:solidFill>
                  <a:srgbClr val="00B050"/>
                </a:solidFill>
                <a:latin typeface="Tahoma" panose="020B0604030504040204" pitchFamily="34" charset="0"/>
                <a:ea typeface="Tahoma" panose="020B0604030504040204" pitchFamily="34" charset="0"/>
                <a:cs typeface="Tahoma" panose="020B0604030504040204" pitchFamily="34" charset="0"/>
              </a:rPr>
              <a:t> phonics programme which started in Reception last year</a:t>
            </a:r>
            <a:r>
              <a:rPr lang="en-GB" sz="2400" dirty="0" smtClean="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GB" sz="2400" dirty="0" smtClean="0">
                <a:solidFill>
                  <a:srgbClr val="00B050"/>
                </a:solidFill>
                <a:latin typeface="Tahoma" panose="020B0604030504040204" pitchFamily="34" charset="0"/>
                <a:ea typeface="Tahoma" panose="020B0604030504040204" pitchFamily="34" charset="0"/>
                <a:cs typeface="Tahoma" panose="020B0604030504040204" pitchFamily="34" charset="0"/>
              </a:rPr>
              <a:t>Phonics </a:t>
            </a:r>
            <a:r>
              <a:rPr lang="en-GB" sz="2400" smtClean="0">
                <a:solidFill>
                  <a:srgbClr val="00B050"/>
                </a:solidFill>
                <a:latin typeface="Tahoma" panose="020B0604030504040204" pitchFamily="34" charset="0"/>
                <a:ea typeface="Tahoma" panose="020B0604030504040204" pitchFamily="34" charset="0"/>
                <a:cs typeface="Tahoma" panose="020B0604030504040204" pitchFamily="34" charset="0"/>
              </a:rPr>
              <a:t>screening success last year.</a:t>
            </a:r>
            <a:r>
              <a:rPr lang="en-GB" sz="2400" smtClean="0">
                <a:solidFill>
                  <a:srgbClr val="00B050"/>
                </a:solidFill>
                <a:latin typeface="Tahoma" panose="020B0604030504040204" pitchFamily="34" charset="0"/>
                <a:ea typeface="Tahoma" panose="020B0604030504040204" pitchFamily="34" charset="0"/>
                <a:cs typeface="Tahoma" panose="020B0604030504040204" pitchFamily="34" charset="0"/>
              </a:rPr>
              <a:t> </a:t>
            </a:r>
            <a:endParaRPr lang="en-GB" sz="2400" dirty="0" smtClean="0">
              <a:solidFill>
                <a:srgbClr val="00B050"/>
              </a:solidFill>
              <a:latin typeface="Tahoma" panose="020B0604030504040204" pitchFamily="34" charset="0"/>
              <a:ea typeface="Tahoma" panose="020B0604030504040204" pitchFamily="34" charset="0"/>
              <a:cs typeface="Tahoma" panose="020B0604030504040204" pitchFamily="34" charset="0"/>
            </a:endParaRPr>
          </a:p>
          <a:p>
            <a:r>
              <a:rPr lang="en-GB" sz="2400" dirty="0" smtClean="0">
                <a:solidFill>
                  <a:srgbClr val="00B050"/>
                </a:solidFill>
                <a:latin typeface="Tahoma" panose="020B0604030504040204" pitchFamily="34" charset="0"/>
                <a:ea typeface="Tahoma" panose="020B0604030504040204" pitchFamily="34" charset="0"/>
                <a:cs typeface="Tahoma" panose="020B0604030504040204" pitchFamily="34" charset="0"/>
              </a:rPr>
              <a:t>The children read to an adult within a group 3 times a week. Each day has a specific purpose- decoding, prosody and comprehension.</a:t>
            </a:r>
          </a:p>
          <a:p>
            <a:r>
              <a:rPr lang="en-GB" sz="2400" dirty="0" smtClean="0">
                <a:solidFill>
                  <a:srgbClr val="00B050"/>
                </a:solidFill>
                <a:latin typeface="Tahoma" panose="020B0604030504040204" pitchFamily="34" charset="0"/>
                <a:ea typeface="Tahoma" panose="020B0604030504040204" pitchFamily="34" charset="0"/>
                <a:cs typeface="Tahoma" panose="020B0604030504040204" pitchFamily="34" charset="0"/>
              </a:rPr>
              <a:t> Where children have additional needs they will be heard 1:1 more often.</a:t>
            </a:r>
          </a:p>
          <a:p>
            <a:r>
              <a:rPr lang="en-GB" sz="2400" dirty="0" smtClean="0">
                <a:solidFill>
                  <a:srgbClr val="00B050"/>
                </a:solidFill>
                <a:latin typeface="Tahoma" panose="020B0604030504040204" pitchFamily="34" charset="0"/>
                <a:ea typeface="Tahoma" panose="020B0604030504040204" pitchFamily="34" charset="0"/>
                <a:cs typeface="Tahoma" panose="020B0604030504040204" pitchFamily="34" charset="0"/>
              </a:rPr>
              <a:t>Reading book levels are decided following assessments from the Little </a:t>
            </a:r>
            <a:r>
              <a:rPr lang="en-GB" sz="2400" dirty="0" err="1" smtClean="0">
                <a:solidFill>
                  <a:srgbClr val="00B050"/>
                </a:solidFill>
                <a:latin typeface="Tahoma" panose="020B0604030504040204" pitchFamily="34" charset="0"/>
                <a:ea typeface="Tahoma" panose="020B0604030504040204" pitchFamily="34" charset="0"/>
                <a:cs typeface="Tahoma" panose="020B0604030504040204" pitchFamily="34" charset="0"/>
              </a:rPr>
              <a:t>Wandle</a:t>
            </a:r>
            <a:r>
              <a:rPr lang="en-GB" sz="2400" dirty="0" smtClean="0">
                <a:solidFill>
                  <a:srgbClr val="00B050"/>
                </a:solidFill>
                <a:latin typeface="Tahoma" panose="020B0604030504040204" pitchFamily="34" charset="0"/>
                <a:ea typeface="Tahoma" panose="020B0604030504040204" pitchFamily="34" charset="0"/>
                <a:cs typeface="Tahoma" panose="020B0604030504040204" pitchFamily="34" charset="0"/>
              </a:rPr>
              <a:t> programme, but with adult input.</a:t>
            </a:r>
          </a:p>
          <a:p>
            <a:r>
              <a:rPr lang="en-GB" sz="2400" dirty="0" smtClean="0">
                <a:solidFill>
                  <a:srgbClr val="00B050"/>
                </a:solidFill>
                <a:latin typeface="Tahoma" panose="020B0604030504040204" pitchFamily="34" charset="0"/>
                <a:ea typeface="Tahoma" panose="020B0604030504040204" pitchFamily="34" charset="0"/>
                <a:cs typeface="Tahoma" panose="020B0604030504040204" pitchFamily="34" charset="0"/>
              </a:rPr>
              <a:t>By the time the books go home, (Friday) children should be reading it fluently. What does this look and sound like?</a:t>
            </a:r>
          </a:p>
          <a:p>
            <a:r>
              <a:rPr lang="en-GB" sz="2400" dirty="0" smtClean="0">
                <a:solidFill>
                  <a:srgbClr val="00B050"/>
                </a:solidFill>
                <a:latin typeface="Tahoma" panose="020B0604030504040204" pitchFamily="34" charset="0"/>
                <a:ea typeface="Tahoma" panose="020B0604030504040204" pitchFamily="34" charset="0"/>
                <a:cs typeface="Tahoma" panose="020B0604030504040204" pitchFamily="34" charset="0"/>
              </a:rPr>
              <a:t>Reading books and records must be sent in to school daily.</a:t>
            </a:r>
          </a:p>
          <a:p>
            <a:endParaRPr lang="en-GB" sz="2400" dirty="0" smtClean="0">
              <a:solidFill>
                <a:srgbClr val="00B050"/>
              </a:solidFill>
              <a:latin typeface="Tahoma" panose="020B0604030504040204" pitchFamily="34" charset="0"/>
              <a:ea typeface="Tahoma" panose="020B0604030504040204" pitchFamily="34" charset="0"/>
              <a:cs typeface="Tahoma" panose="020B0604030504040204" pitchFamily="34" charset="0"/>
            </a:endParaRPr>
          </a:p>
          <a:p>
            <a:endParaRPr lang="en-GB" sz="2400" dirty="0" smtClean="0">
              <a:solidFill>
                <a:srgbClr val="00B050"/>
              </a:solidFill>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7607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GB" sz="4800" dirty="0" smtClean="0">
                <a:solidFill>
                  <a:srgbClr val="00B050"/>
                </a:solidFill>
                <a:latin typeface="Arial" panose="020B0604020202020204" pitchFamily="34" charset="0"/>
                <a:cs typeface="Arial" panose="020B0604020202020204" pitchFamily="34" charset="0"/>
              </a:rPr>
              <a:t>Reading and Phonics</a:t>
            </a:r>
            <a:endParaRPr lang="en-GB" sz="4800" dirty="0">
              <a:solidFill>
                <a:srgbClr val="00B050"/>
              </a:solidFill>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a:xfrm>
            <a:off x="677334" y="1711234"/>
            <a:ext cx="8596668" cy="4611189"/>
          </a:xfrm>
        </p:spPr>
        <p:txBody>
          <a:bodyPr>
            <a:normAutofit/>
          </a:bodyPr>
          <a:lstStyle/>
          <a:p>
            <a:r>
              <a:rPr lang="en-GB" sz="2400" dirty="0" smtClean="0">
                <a:solidFill>
                  <a:srgbClr val="00B050"/>
                </a:solidFill>
                <a:latin typeface="Arial" panose="020B0604020202020204" pitchFamily="34" charset="0"/>
                <a:cs typeface="Arial" panose="020B0604020202020204" pitchFamily="34" charset="0"/>
              </a:rPr>
              <a:t>Read-a-rainbow – what is this, why do we do this and how does it work?</a:t>
            </a:r>
          </a:p>
          <a:p>
            <a:r>
              <a:rPr lang="en-GB" sz="2400" dirty="0" smtClean="0">
                <a:solidFill>
                  <a:srgbClr val="00B050"/>
                </a:solidFill>
                <a:latin typeface="Arial" panose="020B0604020202020204" pitchFamily="34" charset="0"/>
                <a:cs typeface="Arial" panose="020B0604020202020204" pitchFamily="34" charset="0"/>
              </a:rPr>
              <a:t>Reading for pleasure. This is a book the children can change any day- it is a book to be enjoyed together with family.</a:t>
            </a:r>
          </a:p>
          <a:p>
            <a:r>
              <a:rPr lang="en-GB" sz="2400" dirty="0" smtClean="0">
                <a:solidFill>
                  <a:srgbClr val="00B050"/>
                </a:solidFill>
                <a:latin typeface="Arial" panose="020B0604020202020204" pitchFamily="34" charset="0"/>
                <a:cs typeface="Arial" panose="020B0604020202020204" pitchFamily="34" charset="0"/>
              </a:rPr>
              <a:t>Where children need extra phonic support they will work with our dedicated TA team who will send out letters/words on stickers and in a little book for the children to learn to recognise.</a:t>
            </a:r>
          </a:p>
          <a:p>
            <a:r>
              <a:rPr lang="en-GB" sz="2400" dirty="0" err="1" smtClean="0">
                <a:solidFill>
                  <a:srgbClr val="00B050"/>
                </a:solidFill>
                <a:latin typeface="Arial" panose="020B0604020202020204" pitchFamily="34" charset="0"/>
                <a:cs typeface="Arial" panose="020B0604020202020204" pitchFamily="34" charset="0"/>
              </a:rPr>
              <a:t>Nessy</a:t>
            </a:r>
            <a:r>
              <a:rPr lang="en-GB" sz="2400" dirty="0" smtClean="0">
                <a:solidFill>
                  <a:srgbClr val="00B050"/>
                </a:solidFill>
                <a:latin typeface="Arial" panose="020B0604020202020204" pitchFamily="34" charset="0"/>
                <a:cs typeface="Arial" panose="020B0604020202020204" pitchFamily="34" charset="0"/>
              </a:rPr>
              <a:t>- all year one can use it, once parental consent given. </a:t>
            </a:r>
          </a:p>
          <a:p>
            <a:endParaRPr lang="en-GB" sz="2400" dirty="0" smtClean="0">
              <a:latin typeface="Arial" panose="020B0604020202020204" pitchFamily="34" charset="0"/>
              <a:cs typeface="Arial" panose="020B0604020202020204" pitchFamily="34" charset="0"/>
            </a:endParaRPr>
          </a:p>
          <a:p>
            <a:endParaRPr lang="en-GB" sz="2400" dirty="0" smtClean="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1501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800" b="1" dirty="0" smtClean="0">
                <a:latin typeface="Arial" panose="020B0604020202020204" pitchFamily="34" charset="0"/>
                <a:cs typeface="Arial" panose="020B0604020202020204" pitchFamily="34" charset="0"/>
              </a:rPr>
              <a:t>Homework</a:t>
            </a:r>
            <a:endParaRPr lang="en-GB" sz="4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2160589"/>
            <a:ext cx="9015306" cy="3880773"/>
          </a:xfrm>
        </p:spPr>
        <p:txBody>
          <a:bodyPr>
            <a:normAutofit lnSpcReduction="10000"/>
          </a:bodyPr>
          <a:lstStyle/>
          <a:p>
            <a:r>
              <a:rPr lang="en-GB" sz="2400" dirty="0" smtClean="0">
                <a:solidFill>
                  <a:srgbClr val="0070C0"/>
                </a:solidFill>
                <a:latin typeface="Tahoma" panose="020B0604030504040204" pitchFamily="34" charset="0"/>
                <a:ea typeface="Tahoma" panose="020B0604030504040204" pitchFamily="34" charset="0"/>
                <a:cs typeface="Tahoma" panose="020B0604030504040204" pitchFamily="34" charset="0"/>
              </a:rPr>
              <a:t>This is sent home on a sheet every other Monday. Once completed it must be stuck into your child’s homework book.</a:t>
            </a:r>
          </a:p>
          <a:p>
            <a:r>
              <a:rPr lang="en-GB" sz="2400" dirty="0" smtClean="0">
                <a:solidFill>
                  <a:srgbClr val="0070C0"/>
                </a:solidFill>
                <a:latin typeface="Tahoma" panose="020B0604030504040204" pitchFamily="34" charset="0"/>
                <a:ea typeface="Tahoma" panose="020B0604030504040204" pitchFamily="34" charset="0"/>
                <a:cs typeface="Tahoma" panose="020B0604030504040204" pitchFamily="34" charset="0"/>
              </a:rPr>
              <a:t>The homework book then needs to be handed in to the teacher/ put in the homework box.</a:t>
            </a:r>
          </a:p>
          <a:p>
            <a:r>
              <a:rPr lang="en-GB" sz="2400" dirty="0" smtClean="0">
                <a:solidFill>
                  <a:srgbClr val="0070C0"/>
                </a:solidFill>
                <a:latin typeface="Tahoma" panose="020B0604030504040204" pitchFamily="34" charset="0"/>
                <a:ea typeface="Tahoma" panose="020B0604030504040204" pitchFamily="34" charset="0"/>
                <a:cs typeface="Tahoma" panose="020B0604030504040204" pitchFamily="34" charset="0"/>
              </a:rPr>
              <a:t>Online homework is set in between. Purple Mash is used in the computing lessons</a:t>
            </a:r>
            <a:r>
              <a:rPr lang="en-GB" sz="2400" dirty="0">
                <a:solidFill>
                  <a:srgbClr val="0070C0"/>
                </a:solidFill>
                <a:latin typeface="Tahoma" panose="020B0604030504040204" pitchFamily="34" charset="0"/>
                <a:ea typeface="Tahoma" panose="020B0604030504040204" pitchFamily="34" charset="0"/>
                <a:cs typeface="Tahoma" panose="020B0604030504040204" pitchFamily="34" charset="0"/>
              </a:rPr>
              <a:t> </a:t>
            </a:r>
            <a:r>
              <a:rPr lang="en-GB" sz="2400" dirty="0" smtClean="0">
                <a:solidFill>
                  <a:srgbClr val="0070C0"/>
                </a:solidFill>
                <a:latin typeface="Tahoma" panose="020B0604030504040204" pitchFamily="34" charset="0"/>
                <a:ea typeface="Tahoma" panose="020B0604030504040204" pitchFamily="34" charset="0"/>
                <a:cs typeface="Tahoma" panose="020B0604030504040204" pitchFamily="34" charset="0"/>
              </a:rPr>
              <a:t>each week, so always check the 2do instruction- if it says ‘To be done at school’ it means it is not homework. </a:t>
            </a:r>
          </a:p>
          <a:p>
            <a:r>
              <a:rPr lang="en-GB" sz="2400" dirty="0" smtClean="0">
                <a:solidFill>
                  <a:srgbClr val="0070C0"/>
                </a:solidFill>
                <a:latin typeface="Tahoma" panose="020B0604030504040204" pitchFamily="34" charset="0"/>
                <a:ea typeface="Tahoma" panose="020B0604030504040204" pitchFamily="34" charset="0"/>
                <a:cs typeface="Tahoma" panose="020B0604030504040204" pitchFamily="34" charset="0"/>
              </a:rPr>
              <a:t>What is expected? How much help should your child get? Everyone is different and one size doesn’t fit all.</a:t>
            </a:r>
          </a:p>
          <a:p>
            <a:pPr marL="0" indent="0">
              <a:buNone/>
            </a:pPr>
            <a:endParaRPr lang="en-GB" sz="2400" dirty="0" smtClean="0">
              <a:latin typeface="Arial" panose="020B0604020202020204" pitchFamily="34" charset="0"/>
              <a:cs typeface="Arial" panose="020B0604020202020204" pitchFamily="34" charset="0"/>
            </a:endParaRPr>
          </a:p>
        </p:txBody>
      </p:sp>
      <p:pic>
        <p:nvPicPr>
          <p:cNvPr id="4" name="Content Placeholder 3"/>
          <p:cNvPicPr>
            <a:picLocks noChangeAspect="1"/>
          </p:cNvPicPr>
          <p:nvPr/>
        </p:nvPicPr>
        <p:blipFill>
          <a:blip r:embed="rId2"/>
          <a:stretch>
            <a:fillRect/>
          </a:stretch>
        </p:blipFill>
        <p:spPr>
          <a:xfrm>
            <a:off x="9274002" y="2838909"/>
            <a:ext cx="2143424" cy="905001"/>
          </a:xfrm>
          <a:prstGeom prst="rect">
            <a:avLst/>
          </a:prstGeom>
        </p:spPr>
      </p:pic>
    </p:spTree>
    <p:extLst>
      <p:ext uri="{BB962C8B-B14F-4D97-AF65-F5344CB8AC3E}">
        <p14:creationId xmlns:p14="http://schemas.microsoft.com/office/powerpoint/2010/main" val="1944087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800" dirty="0" smtClean="0">
                <a:latin typeface="Tahoma" panose="020B0604030504040204" pitchFamily="34" charset="0"/>
                <a:ea typeface="Tahoma" panose="020B0604030504040204" pitchFamily="34" charset="0"/>
                <a:cs typeface="Tahoma" panose="020B0604030504040204" pitchFamily="34" charset="0"/>
              </a:rPr>
              <a:t>Handwriting</a:t>
            </a:r>
            <a:endParaRPr lang="en-GB" sz="4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677333" y="2160589"/>
            <a:ext cx="9616197" cy="3880773"/>
          </a:xfrm>
        </p:spPr>
        <p:txBody>
          <a:bodyPr>
            <a:normAutofit/>
          </a:bodyPr>
          <a:lstStyle/>
          <a:p>
            <a:r>
              <a:rPr lang="en-GB" sz="2400" dirty="0" smtClean="0">
                <a:solidFill>
                  <a:srgbClr val="0070C0"/>
                </a:solidFill>
                <a:latin typeface="Tahoma" panose="020B0604030504040204" pitchFamily="34" charset="0"/>
                <a:ea typeface="Tahoma" panose="020B0604030504040204" pitchFamily="34" charset="0"/>
                <a:cs typeface="Tahoma" panose="020B0604030504040204" pitchFamily="34" charset="0"/>
              </a:rPr>
              <a:t>We use the Nelson handwriting scheme across school.</a:t>
            </a:r>
          </a:p>
          <a:p>
            <a:r>
              <a:rPr lang="en-GB" sz="2400" dirty="0" smtClean="0">
                <a:solidFill>
                  <a:srgbClr val="0070C0"/>
                </a:solidFill>
                <a:latin typeface="Tahoma" panose="020B0604030504040204" pitchFamily="34" charset="0"/>
                <a:ea typeface="Tahoma" panose="020B0604030504040204" pitchFamily="34" charset="0"/>
                <a:cs typeface="Tahoma" panose="020B0604030504040204" pitchFamily="34" charset="0"/>
              </a:rPr>
              <a:t>The aim is to ensure all letters are correctly formed so that by the end of the year children are in a good position to be able to join their letters.</a:t>
            </a:r>
          </a:p>
          <a:p>
            <a:r>
              <a:rPr lang="en-GB" sz="2400" dirty="0" smtClean="0">
                <a:solidFill>
                  <a:srgbClr val="0070C0"/>
                </a:solidFill>
                <a:latin typeface="Tahoma" panose="020B0604030504040204" pitchFamily="34" charset="0"/>
                <a:ea typeface="Tahoma" panose="020B0604030504040204" pitchFamily="34" charset="0"/>
                <a:cs typeface="Tahoma" panose="020B0604030504040204" pitchFamily="34" charset="0"/>
              </a:rPr>
              <a:t>Some children find letter formation/ size of letters more challenging than others- how do we support this? </a:t>
            </a:r>
          </a:p>
          <a:p>
            <a:r>
              <a:rPr lang="en-GB" sz="2400" dirty="0" smtClean="0">
                <a:solidFill>
                  <a:srgbClr val="0070C0"/>
                </a:solidFill>
                <a:latin typeface="Tahoma" panose="020B0604030504040204" pitchFamily="34" charset="0"/>
                <a:ea typeface="Tahoma" panose="020B0604030504040204" pitchFamily="34" charset="0"/>
                <a:cs typeface="Tahoma" panose="020B0604030504040204" pitchFamily="34" charset="0"/>
              </a:rPr>
              <a:t>How can you help at home? Continue the activities shared from the previous year, supporting good writing posture and positioning when completing any writing activities.</a:t>
            </a:r>
          </a:p>
        </p:txBody>
      </p:sp>
    </p:spTree>
    <p:extLst>
      <p:ext uri="{BB962C8B-B14F-4D97-AF65-F5344CB8AC3E}">
        <p14:creationId xmlns:p14="http://schemas.microsoft.com/office/powerpoint/2010/main" val="265718746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259d228-891e-45ae-8a38-53bd14aa2b63" xsi:nil="true"/>
    <lcf76f155ced4ddcb4097134ff3c332f xmlns="0ecf6df4-1137-423d-8d15-bc05dbf4777d">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62C153B4CDF264BB98689804ED63CCE" ma:contentTypeVersion="18" ma:contentTypeDescription="Create a new document." ma:contentTypeScope="" ma:versionID="5025b5f6a6f26369faa194c0e7b00941">
  <xsd:schema xmlns:xsd="http://www.w3.org/2001/XMLSchema" xmlns:xs="http://www.w3.org/2001/XMLSchema" xmlns:p="http://schemas.microsoft.com/office/2006/metadata/properties" xmlns:ns2="0ecf6df4-1137-423d-8d15-bc05dbf4777d" xmlns:ns3="d259d228-891e-45ae-8a38-53bd14aa2b63" targetNamespace="http://schemas.microsoft.com/office/2006/metadata/properties" ma:root="true" ma:fieldsID="419b1efc86af8934290cd387ca4453d5" ns2:_="" ns3:_="">
    <xsd:import namespace="0ecf6df4-1137-423d-8d15-bc05dbf4777d"/>
    <xsd:import namespace="d259d228-891e-45ae-8a38-53bd14aa2b6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Location" minOccurs="0"/>
                <xsd:element ref="ns2:MediaServiceOCR" minOccurs="0"/>
                <xsd:element ref="ns3:SharedWithUsers" minOccurs="0"/>
                <xsd:element ref="ns3:SharedWithDetails" minOccurs="0"/>
                <xsd:element ref="ns2:MediaLengthInSecond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ecf6df4-1137-423d-8d15-bc05dbf4777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e6a3cdc8-bff1-4fa5-9c77-abbe2f47e4a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259d228-891e-45ae-8a38-53bd14aa2b6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45962821-1887-4c30-a1e3-7a9ade6c0e7d}" ma:internalName="TaxCatchAll" ma:showField="CatchAllData" ma:web="d259d228-891e-45ae-8a38-53bd14aa2b6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8826FAA-9C9D-4422-86F1-86A1E66558EA}">
  <ds:schemaRefs>
    <ds:schemaRef ds:uri="http://purl.org/dc/elements/1.1/"/>
    <ds:schemaRef ds:uri="http://schemas.microsoft.com/office/2006/metadata/properties"/>
    <ds:schemaRef ds:uri="d259d228-891e-45ae-8a38-53bd14aa2b63"/>
    <ds:schemaRef ds:uri="http://schemas.microsoft.com/office/2006/documentManagement/types"/>
    <ds:schemaRef ds:uri="0ecf6df4-1137-423d-8d15-bc05dbf4777d"/>
    <ds:schemaRef ds:uri="http://purl.org/dc/terms/"/>
    <ds:schemaRef ds:uri="http://purl.org/dc/dcmitype/"/>
    <ds:schemaRef ds:uri="http://schemas.openxmlformats.org/package/2006/metadata/core-properti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1892D418-EA40-4AF9-9F37-722E50A170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ecf6df4-1137-423d-8d15-bc05dbf4777d"/>
    <ds:schemaRef ds:uri="d259d228-891e-45ae-8a38-53bd14aa2b6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9EB00D-5D5A-49A4-8198-6A430E03210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116</TotalTime>
  <Words>1006</Words>
  <Application>Microsoft Office PowerPoint</Application>
  <PresentationFormat>Widescreen</PresentationFormat>
  <Paragraphs>66</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Tahoma</vt:lpstr>
      <vt:lpstr>Trebuchet MS</vt:lpstr>
      <vt:lpstr>Wingdings 3</vt:lpstr>
      <vt:lpstr>Facet</vt:lpstr>
      <vt:lpstr>Year 1 Parent Information Event</vt:lpstr>
      <vt:lpstr>What is the meeting for?</vt:lpstr>
      <vt:lpstr>School Day</vt:lpstr>
      <vt:lpstr>School Day continued…</vt:lpstr>
      <vt:lpstr>How does it work in a mixed class?</vt:lpstr>
      <vt:lpstr>Reading and Phonics</vt:lpstr>
      <vt:lpstr>Reading and Phonics</vt:lpstr>
      <vt:lpstr>Homework</vt:lpstr>
      <vt:lpstr>Handwriting</vt:lpstr>
      <vt:lpstr>Rewards</vt:lpstr>
      <vt:lpstr>A Few Reminders</vt:lpstr>
      <vt:lpstr>Communication</vt:lpstr>
      <vt:lpstr>Thank you for coming!  Keep an eye out for a questionnaire as a follow up to this information event.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 Parent Information Event</dc:title>
  <dc:creator>Julie Clutterbuck</dc:creator>
  <cp:lastModifiedBy>Julie Clutterbuck</cp:lastModifiedBy>
  <cp:revision>23</cp:revision>
  <dcterms:created xsi:type="dcterms:W3CDTF">2022-11-09T19:52:50Z</dcterms:created>
  <dcterms:modified xsi:type="dcterms:W3CDTF">2022-11-14T09:10:40Z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0x010100562C153B4CDF264BB98689804ED63CCE</vt:lpwstr>
  </property>
  <property fmtid="{D5CDD505-2E9C-101B-9397-08002B2CF9AE}" pid="3" name="MediaServiceImageTags">
    <vt:lpwstr/>
  </property>
</Properties>
</file>